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Georgia" panose="02040502050405020303" pitchFamily="18" charset="0"/>
      <p:regular r:id="rId32"/>
      <p:bold r:id="rId33"/>
      <p:italic r:id="rId34"/>
      <p:boldItalic r:id="rId35"/>
    </p:embeddedFont>
    <p:embeddedFont>
      <p:font typeface="Libre Franklin" pitchFamily="2"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Xp4/OuOBjeUW3YtDlPLCYqjJZ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t Jenny Lucas Ny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2-02T14:12:51.504" idx="1">
    <p:pos x="6000" y="0"/>
    <p:text>On doit pas mettre cette slide si elle vous inspire pas mais je trouve que ces commentaires font du sens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Z1sCc3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1bfea7d78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1bfea7d785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31bfea7d785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19ca3a809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19ca3a809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d6b32fc6c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2d6b32fc6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19ca3a809d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19ca3a809d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1b5b8b3b8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31b5b8b3b8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1b5b8b3b82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31b5b8b3b8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1c519bbd18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1c519bbd18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31c519bbd18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1c519bbd18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1c519bbd18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31c519bbd18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1c519bbd18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1c519bbd18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31c519bbd18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c519bbd18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1c519bbd18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31c519bbd18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d6b32fc6c9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2d6b32fc6c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1b4de714c8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1b4de714c8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31b4de714c8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1c519bbd18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c519bbd18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31c519bbd18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19ca3a809d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319ca3a809d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19ca3a809d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319ca3a809d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1b4de714c8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1b4de714c8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31b4de714c8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1b4de714c8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1b4de714c8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31b4de714c8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1b4de714c8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1b4de714c8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31b4de714c8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b4de714c8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b4de714c8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31b4de714c8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1b4de714c8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1b4de714c8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31b4de714c8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1b4de714c8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1b4de714c8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1b4de714c8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1b4de714c8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1b4de714c8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31b4de714c8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17"/>
        <p:cNvGrpSpPr/>
        <p:nvPr/>
      </p:nvGrpSpPr>
      <p:grpSpPr>
        <a:xfrm>
          <a:off x="0" y="0"/>
          <a:ext cx="0" cy="0"/>
          <a:chOff x="0" y="0"/>
          <a:chExt cx="0" cy="0"/>
        </a:xfrm>
      </p:grpSpPr>
      <p:sp>
        <p:nvSpPr>
          <p:cNvPr id="18" name="Google Shape;18;p17"/>
          <p:cNvSpPr>
            <a:spLocks noGrp="1"/>
          </p:cNvSpPr>
          <p:nvPr>
            <p:ph type="pic" idx="2"/>
          </p:nvPr>
        </p:nvSpPr>
        <p:spPr>
          <a:xfrm>
            <a:off x="1331913" y="0"/>
            <a:ext cx="7812087" cy="4948238"/>
          </a:xfrm>
          <a:prstGeom prst="rect">
            <a:avLst/>
          </a:prstGeom>
          <a:noFill/>
          <a:ln>
            <a:noFill/>
          </a:ln>
        </p:spPr>
      </p:sp>
      <p:sp>
        <p:nvSpPr>
          <p:cNvPr id="19" name="Google Shape;19;p17"/>
          <p:cNvSpPr txBox="1">
            <a:spLocks noGrp="1"/>
          </p:cNvSpPr>
          <p:nvPr>
            <p:ph type="ctrTitle"/>
          </p:nvPr>
        </p:nvSpPr>
        <p:spPr>
          <a:xfrm>
            <a:off x="6405563" y="786535"/>
            <a:ext cx="2738437" cy="2338387"/>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3600"/>
              <a:buFont typeface="Libre Franklin"/>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7"/>
          <p:cNvSpPr txBox="1">
            <a:spLocks noGrp="1"/>
          </p:cNvSpPr>
          <p:nvPr>
            <p:ph type="subTitle" idx="1"/>
          </p:nvPr>
        </p:nvSpPr>
        <p:spPr>
          <a:xfrm>
            <a:off x="4576763" y="3124922"/>
            <a:ext cx="1828800" cy="1568450"/>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750"/>
              </a:spcBef>
              <a:spcAft>
                <a:spcPts val="0"/>
              </a:spcAft>
              <a:buSzPts val="1080"/>
              <a:buNone/>
              <a:defRPr sz="1200">
                <a:solidFill>
                  <a:schemeClr val="lt1"/>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Clr>
                <a:schemeClr val="dk1"/>
              </a:buClr>
              <a:buSzPts val="1215"/>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 name="Google Shape;21;p17"/>
          <p:cNvPicPr preferRelativeResize="0"/>
          <p:nvPr/>
        </p:nvPicPr>
        <p:blipFill rotWithShape="1">
          <a:blip r:embed="rId2">
            <a:alphaModFix/>
          </a:blip>
          <a:srcRect/>
          <a:stretch/>
        </p:blipFill>
        <p:spPr>
          <a:xfrm>
            <a:off x="82647" y="80283"/>
            <a:ext cx="1175301" cy="508655"/>
          </a:xfrm>
          <a:prstGeom prst="rect">
            <a:avLst/>
          </a:prstGeom>
          <a:noFill/>
          <a:ln>
            <a:noFill/>
          </a:ln>
        </p:spPr>
      </p:pic>
      <p:sp>
        <p:nvSpPr>
          <p:cNvPr id="22" name="Google Shape;22;p17"/>
          <p:cNvSpPr txBox="1">
            <a:spLocks noGrp="1"/>
          </p:cNvSpPr>
          <p:nvPr>
            <p:ph type="body" idx="3"/>
          </p:nvPr>
        </p:nvSpPr>
        <p:spPr>
          <a:xfrm>
            <a:off x="6400800" y="4683125"/>
            <a:ext cx="1828800" cy="460375"/>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750"/>
              </a:spcBef>
              <a:spcAft>
                <a:spcPts val="0"/>
              </a:spcAft>
              <a:buSzPts val="990"/>
              <a:buNone/>
              <a:defRPr sz="1100"/>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17"/>
          <p:cNvSpPr txBox="1">
            <a:spLocks noGrp="1"/>
          </p:cNvSpPr>
          <p:nvPr>
            <p:ph type="body" idx="4"/>
          </p:nvPr>
        </p:nvSpPr>
        <p:spPr>
          <a:xfrm>
            <a:off x="82550" y="4440264"/>
            <a:ext cx="698500" cy="507975"/>
          </a:xfrm>
          <a:prstGeom prst="rect">
            <a:avLst/>
          </a:prstGeom>
          <a:noFill/>
          <a:ln>
            <a:noFill/>
          </a:ln>
        </p:spPr>
        <p:txBody>
          <a:bodyPr spcFirstLastPara="1" wrap="square" lIns="0" tIns="0" rIns="0" bIns="0" anchor="b" anchorCtr="0">
            <a:noAutofit/>
          </a:bodyPr>
          <a:lstStyle>
            <a:lvl1pPr marL="457200" lvl="0" indent="-268605" algn="l">
              <a:lnSpc>
                <a:spcPct val="90000"/>
              </a:lnSpc>
              <a:spcBef>
                <a:spcPts val="750"/>
              </a:spcBef>
              <a:spcAft>
                <a:spcPts val="0"/>
              </a:spcAft>
              <a:buSzPts val="630"/>
              <a:buFont typeface="Arial"/>
              <a:buChar char="•"/>
              <a:defRPr sz="700">
                <a:solidFill>
                  <a:schemeClr val="dk1"/>
                </a:solidFill>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ux contenus">
  <p:cSld name="Deux contenus">
    <p:spTree>
      <p:nvGrpSpPr>
        <p:cNvPr id="1" name="Shape 82"/>
        <p:cNvGrpSpPr/>
        <p:nvPr/>
      </p:nvGrpSpPr>
      <p:grpSpPr>
        <a:xfrm>
          <a:off x="0" y="0"/>
          <a:ext cx="0" cy="0"/>
          <a:chOff x="0" y="0"/>
          <a:chExt cx="0" cy="0"/>
        </a:xfrm>
      </p:grpSpPr>
      <p:sp>
        <p:nvSpPr>
          <p:cNvPr id="83" name="Google Shape;83;p26"/>
          <p:cNvSpPr txBox="1">
            <a:spLocks noGrp="1"/>
          </p:cNvSpPr>
          <p:nvPr>
            <p:ph type="body" idx="1"/>
          </p:nvPr>
        </p:nvSpPr>
        <p:spPr>
          <a:xfrm>
            <a:off x="904875" y="1563688"/>
            <a:ext cx="3671466" cy="3263504"/>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26"/>
          <p:cNvSpPr txBox="1">
            <a:spLocks noGrp="1"/>
          </p:cNvSpPr>
          <p:nvPr>
            <p:ph type="body" idx="2"/>
          </p:nvPr>
        </p:nvSpPr>
        <p:spPr>
          <a:xfrm>
            <a:off x="4959772" y="1563688"/>
            <a:ext cx="3671466" cy="3263504"/>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26"/>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6"/>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6"/>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6"/>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89"/>
        <p:cNvGrpSpPr/>
        <p:nvPr/>
      </p:nvGrpSpPr>
      <p:grpSpPr>
        <a:xfrm>
          <a:off x="0" y="0"/>
          <a:ext cx="0" cy="0"/>
          <a:chOff x="0" y="0"/>
          <a:chExt cx="0" cy="0"/>
        </a:xfrm>
      </p:grpSpPr>
      <p:sp>
        <p:nvSpPr>
          <p:cNvPr id="90" name="Google Shape;90;p27"/>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7"/>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7"/>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7"/>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re seul">
  <p:cSld name="1_Titre seul">
    <p:spTree>
      <p:nvGrpSpPr>
        <p:cNvPr id="1" name="Shape 94"/>
        <p:cNvGrpSpPr/>
        <p:nvPr/>
      </p:nvGrpSpPr>
      <p:grpSpPr>
        <a:xfrm>
          <a:off x="0" y="0"/>
          <a:ext cx="0" cy="0"/>
          <a:chOff x="0" y="0"/>
          <a:chExt cx="0" cy="0"/>
        </a:xfrm>
      </p:grpSpPr>
      <p:sp>
        <p:nvSpPr>
          <p:cNvPr id="95" name="Google Shape;95;p28"/>
          <p:cNvSpPr>
            <a:spLocks noGrp="1"/>
          </p:cNvSpPr>
          <p:nvPr>
            <p:ph type="pic" idx="2"/>
          </p:nvPr>
        </p:nvSpPr>
        <p:spPr>
          <a:xfrm>
            <a:off x="904875" y="0"/>
            <a:ext cx="8239125" cy="5143500"/>
          </a:xfrm>
          <a:prstGeom prst="rect">
            <a:avLst/>
          </a:prstGeom>
          <a:noFill/>
          <a:ln>
            <a:noFill/>
          </a:ln>
        </p:spPr>
      </p:sp>
      <p:sp>
        <p:nvSpPr>
          <p:cNvPr id="96" name="Google Shape;96;p28"/>
          <p:cNvSpPr txBox="1">
            <a:spLocks noGrp="1"/>
          </p:cNvSpPr>
          <p:nvPr>
            <p:ph type="title"/>
          </p:nvPr>
        </p:nvSpPr>
        <p:spPr>
          <a:xfrm>
            <a:off x="6405563" y="2571750"/>
            <a:ext cx="2738437" cy="2111375"/>
          </a:xfrm>
          <a:prstGeom prst="rect">
            <a:avLst/>
          </a:prstGeom>
          <a:solidFill>
            <a:schemeClr val="accent2"/>
          </a:solid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8"/>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100"/>
        <p:cNvGrpSpPr/>
        <p:nvPr/>
      </p:nvGrpSpPr>
      <p:grpSpPr>
        <a:xfrm>
          <a:off x="0" y="0"/>
          <a:ext cx="0" cy="0"/>
          <a:chOff x="0" y="0"/>
          <a:chExt cx="0" cy="0"/>
        </a:xfrm>
      </p:grpSpPr>
      <p:sp>
        <p:nvSpPr>
          <p:cNvPr id="101" name="Google Shape;101;p29"/>
          <p:cNvSpPr>
            <a:spLocks noGrp="1"/>
          </p:cNvSpPr>
          <p:nvPr>
            <p:ph type="pic" idx="2"/>
          </p:nvPr>
        </p:nvSpPr>
        <p:spPr>
          <a:xfrm>
            <a:off x="904875" y="0"/>
            <a:ext cx="7726363" cy="5143500"/>
          </a:xfrm>
          <a:prstGeom prst="rect">
            <a:avLst/>
          </a:prstGeom>
          <a:noFill/>
          <a:ln>
            <a:noFill/>
          </a:ln>
        </p:spPr>
      </p:sp>
      <p:sp>
        <p:nvSpPr>
          <p:cNvPr id="102" name="Google Shape;102;p29"/>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9"/>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9"/>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105"/>
        <p:cNvGrpSpPr/>
        <p:nvPr/>
      </p:nvGrpSpPr>
      <p:grpSpPr>
        <a:xfrm>
          <a:off x="0" y="0"/>
          <a:ext cx="0" cy="0"/>
          <a:chOff x="0" y="0"/>
          <a:chExt cx="0" cy="0"/>
        </a:xfrm>
      </p:grpSpPr>
      <p:sp>
        <p:nvSpPr>
          <p:cNvPr id="106" name="Google Shape;106;p30"/>
          <p:cNvSpPr>
            <a:spLocks noGrp="1"/>
          </p:cNvSpPr>
          <p:nvPr>
            <p:ph type="pic" idx="2"/>
          </p:nvPr>
        </p:nvSpPr>
        <p:spPr>
          <a:xfrm>
            <a:off x="904875" y="3114674"/>
            <a:ext cx="8239125" cy="2028825"/>
          </a:xfrm>
          <a:prstGeom prst="rect">
            <a:avLst/>
          </a:prstGeom>
          <a:noFill/>
          <a:ln>
            <a:noFill/>
          </a:ln>
        </p:spPr>
      </p:sp>
      <p:sp>
        <p:nvSpPr>
          <p:cNvPr id="107" name="Google Shape;107;p30"/>
          <p:cNvSpPr txBox="1">
            <a:spLocks noGrp="1"/>
          </p:cNvSpPr>
          <p:nvPr>
            <p:ph type="body" idx="1"/>
          </p:nvPr>
        </p:nvSpPr>
        <p:spPr>
          <a:xfrm>
            <a:off x="904875" y="1563688"/>
            <a:ext cx="7646988" cy="1436687"/>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14325" algn="l">
              <a:lnSpc>
                <a:spcPct val="90000"/>
              </a:lnSpc>
              <a:spcBef>
                <a:spcPts val="375"/>
              </a:spcBef>
              <a:spcAft>
                <a:spcPts val="0"/>
              </a:spcAft>
              <a:buClr>
                <a:schemeClr val="dk1"/>
              </a:buClr>
              <a:buSzPts val="1350"/>
              <a:buChar char="•"/>
              <a:defRPr>
                <a:latin typeface="Arial"/>
                <a:ea typeface="Arial"/>
                <a:cs typeface="Arial"/>
                <a:sym typeface="Arial"/>
              </a:defRPr>
            </a:lvl4pPr>
            <a:lvl5pPr marL="2286000" lvl="4" indent="-314325" algn="l">
              <a:lnSpc>
                <a:spcPct val="90000"/>
              </a:lnSpc>
              <a:spcBef>
                <a:spcPts val="375"/>
              </a:spcBef>
              <a:spcAft>
                <a:spcPts val="0"/>
              </a:spcAft>
              <a:buClr>
                <a:schemeClr val="dk1"/>
              </a:buClr>
              <a:buSzPts val="1350"/>
              <a:buChar char="•"/>
              <a:defRPr>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0"/>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0"/>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0"/>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
        <p:nvSpPr>
          <p:cNvPr id="111" name="Google Shape;111;p30"/>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12"/>
        <p:cNvGrpSpPr/>
        <p:nvPr/>
      </p:nvGrpSpPr>
      <p:grpSpPr>
        <a:xfrm>
          <a:off x="0" y="0"/>
          <a:ext cx="0" cy="0"/>
          <a:chOff x="0" y="0"/>
          <a:chExt cx="0" cy="0"/>
        </a:xfrm>
      </p:grpSpPr>
      <p:sp>
        <p:nvSpPr>
          <p:cNvPr id="113" name="Google Shape;113;p31"/>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1"/>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1"/>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24"/>
        <p:cNvGrpSpPr/>
        <p:nvPr/>
      </p:nvGrpSpPr>
      <p:grpSpPr>
        <a:xfrm>
          <a:off x="0" y="0"/>
          <a:ext cx="0" cy="0"/>
          <a:chOff x="0" y="0"/>
          <a:chExt cx="0" cy="0"/>
        </a:xfrm>
      </p:grpSpPr>
      <p:sp>
        <p:nvSpPr>
          <p:cNvPr id="25" name="Google Shape;25;p18"/>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6" name="Google Shape;26;p18"/>
          <p:cNvSpPr txBox="1">
            <a:spLocks noGrp="1"/>
          </p:cNvSpPr>
          <p:nvPr>
            <p:ph type="title"/>
          </p:nvPr>
        </p:nvSpPr>
        <p:spPr>
          <a:xfrm>
            <a:off x="4572000" y="777875"/>
            <a:ext cx="4058920" cy="1793875"/>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4572000" y="2571750"/>
            <a:ext cx="4058920" cy="2156508"/>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750"/>
              </a:spcBef>
              <a:spcAft>
                <a:spcPts val="0"/>
              </a:spcAft>
              <a:buSzPts val="1620"/>
              <a:buNone/>
              <a:defRPr sz="1800">
                <a:solidFill>
                  <a:schemeClr val="lt1"/>
                </a:solidFill>
              </a:defRPr>
            </a:lvl1pPr>
            <a:lvl2pPr marL="914400" lvl="1" indent="-228600" algn="l">
              <a:lnSpc>
                <a:spcPct val="90000"/>
              </a:lnSpc>
              <a:spcBef>
                <a:spcPts val="375"/>
              </a:spcBef>
              <a:spcAft>
                <a:spcPts val="0"/>
              </a:spcAft>
              <a:buSzPts val="1500"/>
              <a:buNone/>
              <a:defRPr sz="1500">
                <a:solidFill>
                  <a:srgbClr val="918F8F"/>
                </a:solidFill>
              </a:defRPr>
            </a:lvl2pPr>
            <a:lvl3pPr marL="1371600" lvl="2" indent="-228600" algn="l">
              <a:lnSpc>
                <a:spcPct val="90000"/>
              </a:lnSpc>
              <a:spcBef>
                <a:spcPts val="375"/>
              </a:spcBef>
              <a:spcAft>
                <a:spcPts val="0"/>
              </a:spcAft>
              <a:buClr>
                <a:srgbClr val="918F8F"/>
              </a:buClr>
              <a:buSzPts val="1215"/>
              <a:buNone/>
              <a:defRPr sz="1350">
                <a:solidFill>
                  <a:srgbClr val="918F8F"/>
                </a:solidFill>
              </a:defRPr>
            </a:lvl3pPr>
            <a:lvl4pPr marL="1828800" lvl="3" indent="-228600" algn="l">
              <a:lnSpc>
                <a:spcPct val="90000"/>
              </a:lnSpc>
              <a:spcBef>
                <a:spcPts val="375"/>
              </a:spcBef>
              <a:spcAft>
                <a:spcPts val="0"/>
              </a:spcAft>
              <a:buClr>
                <a:srgbClr val="918F8F"/>
              </a:buClr>
              <a:buSzPts val="1200"/>
              <a:buNone/>
              <a:defRPr sz="1200">
                <a:solidFill>
                  <a:srgbClr val="918F8F"/>
                </a:solidFill>
              </a:defRPr>
            </a:lvl4pPr>
            <a:lvl5pPr marL="2286000" lvl="4" indent="-228600" algn="l">
              <a:lnSpc>
                <a:spcPct val="90000"/>
              </a:lnSpc>
              <a:spcBef>
                <a:spcPts val="375"/>
              </a:spcBef>
              <a:spcAft>
                <a:spcPts val="0"/>
              </a:spcAft>
              <a:buClr>
                <a:srgbClr val="918F8F"/>
              </a:buClr>
              <a:buSzPts val="1200"/>
              <a:buNone/>
              <a:defRPr sz="1200">
                <a:solidFill>
                  <a:srgbClr val="918F8F"/>
                </a:solidFill>
              </a:defRPr>
            </a:lvl5pPr>
            <a:lvl6pPr marL="2743200" lvl="5" indent="-228600" algn="l">
              <a:lnSpc>
                <a:spcPct val="90000"/>
              </a:lnSpc>
              <a:spcBef>
                <a:spcPts val="375"/>
              </a:spcBef>
              <a:spcAft>
                <a:spcPts val="0"/>
              </a:spcAft>
              <a:buClr>
                <a:srgbClr val="918F8F"/>
              </a:buClr>
              <a:buSzPts val="1200"/>
              <a:buNone/>
              <a:defRPr sz="1200">
                <a:solidFill>
                  <a:srgbClr val="918F8F"/>
                </a:solidFill>
              </a:defRPr>
            </a:lvl6pPr>
            <a:lvl7pPr marL="3200400" lvl="6" indent="-228600" algn="l">
              <a:lnSpc>
                <a:spcPct val="90000"/>
              </a:lnSpc>
              <a:spcBef>
                <a:spcPts val="375"/>
              </a:spcBef>
              <a:spcAft>
                <a:spcPts val="0"/>
              </a:spcAft>
              <a:buClr>
                <a:srgbClr val="918F8F"/>
              </a:buClr>
              <a:buSzPts val="1200"/>
              <a:buNone/>
              <a:defRPr sz="1200">
                <a:solidFill>
                  <a:srgbClr val="918F8F"/>
                </a:solidFill>
              </a:defRPr>
            </a:lvl7pPr>
            <a:lvl8pPr marL="3657600" lvl="7" indent="-228600" algn="l">
              <a:lnSpc>
                <a:spcPct val="90000"/>
              </a:lnSpc>
              <a:spcBef>
                <a:spcPts val="375"/>
              </a:spcBef>
              <a:spcAft>
                <a:spcPts val="0"/>
              </a:spcAft>
              <a:buClr>
                <a:srgbClr val="918F8F"/>
              </a:buClr>
              <a:buSzPts val="1200"/>
              <a:buNone/>
              <a:defRPr sz="1200">
                <a:solidFill>
                  <a:srgbClr val="918F8F"/>
                </a:solidFill>
              </a:defRPr>
            </a:lvl8pPr>
            <a:lvl9pPr marL="4114800" lvl="8" indent="-228600" algn="l">
              <a:lnSpc>
                <a:spcPct val="90000"/>
              </a:lnSpc>
              <a:spcBef>
                <a:spcPts val="375"/>
              </a:spcBef>
              <a:spcAft>
                <a:spcPts val="0"/>
              </a:spcAft>
              <a:buClr>
                <a:srgbClr val="918F8F"/>
              </a:buClr>
              <a:buSzPts val="1200"/>
              <a:buNone/>
              <a:defRPr sz="1200">
                <a:solidFill>
                  <a:srgbClr val="918F8F"/>
                </a:solidFill>
              </a:defRPr>
            </a:lvl9pPr>
          </a:lstStyle>
          <a:p>
            <a:endParaRPr/>
          </a:p>
        </p:txBody>
      </p:sp>
      <p:sp>
        <p:nvSpPr>
          <p:cNvPr id="28" name="Google Shape;28;p18"/>
          <p:cNvSpPr>
            <a:spLocks noGrp="1"/>
          </p:cNvSpPr>
          <p:nvPr>
            <p:ph type="pic" idx="2"/>
          </p:nvPr>
        </p:nvSpPr>
        <p:spPr>
          <a:xfrm>
            <a:off x="904875" y="0"/>
            <a:ext cx="3667125" cy="5143500"/>
          </a:xfrm>
          <a:prstGeom prst="rect">
            <a:avLst/>
          </a:prstGeom>
          <a:noFill/>
          <a:ln>
            <a:noFill/>
          </a:ln>
        </p:spPr>
      </p:sp>
      <p:sp>
        <p:nvSpPr>
          <p:cNvPr id="29" name="Google Shape;29;p18"/>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8"/>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sz="700" b="1" i="0" u="none" strike="noStrike" cap="none">
                <a:solidFill>
                  <a:schemeClr val="lt1"/>
                </a:solidFill>
                <a:latin typeface="Libre Franklin"/>
                <a:ea typeface="Libre Franklin"/>
                <a:cs typeface="Libre Franklin"/>
                <a:sym typeface="Libre Franklin"/>
              </a:defRPr>
            </a:lvl1pPr>
            <a:lvl2pPr marL="0" lvl="1" indent="0" algn="ctr">
              <a:spcBef>
                <a:spcPts val="0"/>
              </a:spcBef>
              <a:buNone/>
              <a:defRPr sz="700" b="1" i="0" u="none" strike="noStrike" cap="none">
                <a:solidFill>
                  <a:schemeClr val="lt1"/>
                </a:solidFill>
                <a:latin typeface="Libre Franklin"/>
                <a:ea typeface="Libre Franklin"/>
                <a:cs typeface="Libre Franklin"/>
                <a:sym typeface="Libre Franklin"/>
              </a:defRPr>
            </a:lvl2pPr>
            <a:lvl3pPr marL="0" lvl="2" indent="0" algn="ctr">
              <a:spcBef>
                <a:spcPts val="0"/>
              </a:spcBef>
              <a:buNone/>
              <a:defRPr sz="700" b="1" i="0" u="none" strike="noStrike" cap="none">
                <a:solidFill>
                  <a:schemeClr val="lt1"/>
                </a:solidFill>
                <a:latin typeface="Libre Franklin"/>
                <a:ea typeface="Libre Franklin"/>
                <a:cs typeface="Libre Franklin"/>
                <a:sym typeface="Libre Franklin"/>
              </a:defRPr>
            </a:lvl3pPr>
            <a:lvl4pPr marL="0" lvl="3" indent="0" algn="ctr">
              <a:spcBef>
                <a:spcPts val="0"/>
              </a:spcBef>
              <a:buNone/>
              <a:defRPr sz="700" b="1" i="0" u="none" strike="noStrike" cap="none">
                <a:solidFill>
                  <a:schemeClr val="lt1"/>
                </a:solidFill>
                <a:latin typeface="Libre Franklin"/>
                <a:ea typeface="Libre Franklin"/>
                <a:cs typeface="Libre Franklin"/>
                <a:sym typeface="Libre Franklin"/>
              </a:defRPr>
            </a:lvl4pPr>
            <a:lvl5pPr marL="0" lvl="4" indent="0" algn="ctr">
              <a:spcBef>
                <a:spcPts val="0"/>
              </a:spcBef>
              <a:buNone/>
              <a:defRPr sz="700" b="1" i="0" u="none" strike="noStrike" cap="none">
                <a:solidFill>
                  <a:schemeClr val="lt1"/>
                </a:solidFill>
                <a:latin typeface="Libre Franklin"/>
                <a:ea typeface="Libre Franklin"/>
                <a:cs typeface="Libre Franklin"/>
                <a:sym typeface="Libre Franklin"/>
              </a:defRPr>
            </a:lvl5pPr>
            <a:lvl6pPr marL="0" lvl="5" indent="0" algn="ctr">
              <a:spcBef>
                <a:spcPts val="0"/>
              </a:spcBef>
              <a:buNone/>
              <a:defRPr sz="700" b="1" i="0" u="none" strike="noStrike" cap="none">
                <a:solidFill>
                  <a:schemeClr val="lt1"/>
                </a:solidFill>
                <a:latin typeface="Libre Franklin"/>
                <a:ea typeface="Libre Franklin"/>
                <a:cs typeface="Libre Franklin"/>
                <a:sym typeface="Libre Franklin"/>
              </a:defRPr>
            </a:lvl6pPr>
            <a:lvl7pPr marL="0" lvl="6" indent="0" algn="ctr">
              <a:spcBef>
                <a:spcPts val="0"/>
              </a:spcBef>
              <a:buNone/>
              <a:defRPr sz="700" b="1" i="0" u="none" strike="noStrike" cap="none">
                <a:solidFill>
                  <a:schemeClr val="lt1"/>
                </a:solidFill>
                <a:latin typeface="Libre Franklin"/>
                <a:ea typeface="Libre Franklin"/>
                <a:cs typeface="Libre Franklin"/>
                <a:sym typeface="Libre Franklin"/>
              </a:defRPr>
            </a:lvl7pPr>
            <a:lvl8pPr marL="0" lvl="7" indent="0" algn="ctr">
              <a:spcBef>
                <a:spcPts val="0"/>
              </a:spcBef>
              <a:buNone/>
              <a:defRPr sz="700" b="1" i="0" u="none" strike="noStrike" cap="none">
                <a:solidFill>
                  <a:schemeClr val="lt1"/>
                </a:solidFill>
                <a:latin typeface="Libre Franklin"/>
                <a:ea typeface="Libre Franklin"/>
                <a:cs typeface="Libre Franklin"/>
                <a:sym typeface="Libre Franklin"/>
              </a:defRPr>
            </a:lvl8pPr>
            <a:lvl9pPr marL="0" lvl="8" indent="0" algn="ctr">
              <a:spcBef>
                <a:spcPts val="0"/>
              </a:spcBef>
              <a:buNone/>
              <a:defRPr sz="700"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re de section">
  <p:cSld name="2_Titre de section">
    <p:spTree>
      <p:nvGrpSpPr>
        <p:cNvPr id="1" name="Shape 32"/>
        <p:cNvGrpSpPr/>
        <p:nvPr/>
      </p:nvGrpSpPr>
      <p:grpSpPr>
        <a:xfrm>
          <a:off x="0" y="0"/>
          <a:ext cx="0" cy="0"/>
          <a:chOff x="0" y="0"/>
          <a:chExt cx="0" cy="0"/>
        </a:xfrm>
      </p:grpSpPr>
      <p:sp>
        <p:nvSpPr>
          <p:cNvPr id="33" name="Google Shape;33;p19"/>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4" name="Google Shape;34;p19"/>
          <p:cNvSpPr txBox="1">
            <a:spLocks noGrp="1"/>
          </p:cNvSpPr>
          <p:nvPr>
            <p:ph type="title"/>
          </p:nvPr>
        </p:nvSpPr>
        <p:spPr>
          <a:xfrm>
            <a:off x="4572000" y="777875"/>
            <a:ext cx="4058920" cy="1793875"/>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4572000" y="2571750"/>
            <a:ext cx="4058920" cy="2156508"/>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750"/>
              </a:spcBef>
              <a:spcAft>
                <a:spcPts val="0"/>
              </a:spcAft>
              <a:buSzPts val="1620"/>
              <a:buNone/>
              <a:defRPr sz="1800">
                <a:solidFill>
                  <a:schemeClr val="lt1"/>
                </a:solidFill>
              </a:defRPr>
            </a:lvl1pPr>
            <a:lvl2pPr marL="914400" lvl="1" indent="-228600" algn="l">
              <a:lnSpc>
                <a:spcPct val="90000"/>
              </a:lnSpc>
              <a:spcBef>
                <a:spcPts val="375"/>
              </a:spcBef>
              <a:spcAft>
                <a:spcPts val="0"/>
              </a:spcAft>
              <a:buSzPts val="1500"/>
              <a:buNone/>
              <a:defRPr sz="1500">
                <a:solidFill>
                  <a:srgbClr val="918F8F"/>
                </a:solidFill>
              </a:defRPr>
            </a:lvl2pPr>
            <a:lvl3pPr marL="1371600" lvl="2" indent="-228600" algn="l">
              <a:lnSpc>
                <a:spcPct val="90000"/>
              </a:lnSpc>
              <a:spcBef>
                <a:spcPts val="375"/>
              </a:spcBef>
              <a:spcAft>
                <a:spcPts val="0"/>
              </a:spcAft>
              <a:buClr>
                <a:srgbClr val="918F8F"/>
              </a:buClr>
              <a:buSzPts val="1215"/>
              <a:buNone/>
              <a:defRPr sz="1350">
                <a:solidFill>
                  <a:srgbClr val="918F8F"/>
                </a:solidFill>
              </a:defRPr>
            </a:lvl3pPr>
            <a:lvl4pPr marL="1828800" lvl="3" indent="-228600" algn="l">
              <a:lnSpc>
                <a:spcPct val="90000"/>
              </a:lnSpc>
              <a:spcBef>
                <a:spcPts val="375"/>
              </a:spcBef>
              <a:spcAft>
                <a:spcPts val="0"/>
              </a:spcAft>
              <a:buClr>
                <a:srgbClr val="918F8F"/>
              </a:buClr>
              <a:buSzPts val="1200"/>
              <a:buNone/>
              <a:defRPr sz="1200">
                <a:solidFill>
                  <a:srgbClr val="918F8F"/>
                </a:solidFill>
              </a:defRPr>
            </a:lvl4pPr>
            <a:lvl5pPr marL="2286000" lvl="4" indent="-228600" algn="l">
              <a:lnSpc>
                <a:spcPct val="90000"/>
              </a:lnSpc>
              <a:spcBef>
                <a:spcPts val="375"/>
              </a:spcBef>
              <a:spcAft>
                <a:spcPts val="0"/>
              </a:spcAft>
              <a:buClr>
                <a:srgbClr val="918F8F"/>
              </a:buClr>
              <a:buSzPts val="1200"/>
              <a:buNone/>
              <a:defRPr sz="1200">
                <a:solidFill>
                  <a:srgbClr val="918F8F"/>
                </a:solidFill>
              </a:defRPr>
            </a:lvl5pPr>
            <a:lvl6pPr marL="2743200" lvl="5" indent="-228600" algn="l">
              <a:lnSpc>
                <a:spcPct val="90000"/>
              </a:lnSpc>
              <a:spcBef>
                <a:spcPts val="375"/>
              </a:spcBef>
              <a:spcAft>
                <a:spcPts val="0"/>
              </a:spcAft>
              <a:buClr>
                <a:srgbClr val="918F8F"/>
              </a:buClr>
              <a:buSzPts val="1200"/>
              <a:buNone/>
              <a:defRPr sz="1200">
                <a:solidFill>
                  <a:srgbClr val="918F8F"/>
                </a:solidFill>
              </a:defRPr>
            </a:lvl6pPr>
            <a:lvl7pPr marL="3200400" lvl="6" indent="-228600" algn="l">
              <a:lnSpc>
                <a:spcPct val="90000"/>
              </a:lnSpc>
              <a:spcBef>
                <a:spcPts val="375"/>
              </a:spcBef>
              <a:spcAft>
                <a:spcPts val="0"/>
              </a:spcAft>
              <a:buClr>
                <a:srgbClr val="918F8F"/>
              </a:buClr>
              <a:buSzPts val="1200"/>
              <a:buNone/>
              <a:defRPr sz="1200">
                <a:solidFill>
                  <a:srgbClr val="918F8F"/>
                </a:solidFill>
              </a:defRPr>
            </a:lvl7pPr>
            <a:lvl8pPr marL="3657600" lvl="7" indent="-228600" algn="l">
              <a:lnSpc>
                <a:spcPct val="90000"/>
              </a:lnSpc>
              <a:spcBef>
                <a:spcPts val="375"/>
              </a:spcBef>
              <a:spcAft>
                <a:spcPts val="0"/>
              </a:spcAft>
              <a:buClr>
                <a:srgbClr val="918F8F"/>
              </a:buClr>
              <a:buSzPts val="1200"/>
              <a:buNone/>
              <a:defRPr sz="1200">
                <a:solidFill>
                  <a:srgbClr val="918F8F"/>
                </a:solidFill>
              </a:defRPr>
            </a:lvl8pPr>
            <a:lvl9pPr marL="4114800" lvl="8" indent="-228600" algn="l">
              <a:lnSpc>
                <a:spcPct val="90000"/>
              </a:lnSpc>
              <a:spcBef>
                <a:spcPts val="375"/>
              </a:spcBef>
              <a:spcAft>
                <a:spcPts val="0"/>
              </a:spcAft>
              <a:buClr>
                <a:srgbClr val="918F8F"/>
              </a:buClr>
              <a:buSzPts val="1200"/>
              <a:buNone/>
              <a:defRPr sz="1200">
                <a:solidFill>
                  <a:srgbClr val="918F8F"/>
                </a:solidFill>
              </a:defRPr>
            </a:lvl9pPr>
          </a:lstStyle>
          <a:p>
            <a:endParaRPr/>
          </a:p>
        </p:txBody>
      </p:sp>
      <p:sp>
        <p:nvSpPr>
          <p:cNvPr id="36" name="Google Shape;36;p19"/>
          <p:cNvSpPr>
            <a:spLocks noGrp="1"/>
          </p:cNvSpPr>
          <p:nvPr>
            <p:ph type="pic" idx="2"/>
          </p:nvPr>
        </p:nvSpPr>
        <p:spPr>
          <a:xfrm>
            <a:off x="904875" y="0"/>
            <a:ext cx="3667125" cy="5143500"/>
          </a:xfrm>
          <a:prstGeom prst="rect">
            <a:avLst/>
          </a:prstGeom>
          <a:noFill/>
          <a:ln>
            <a:noFill/>
          </a:ln>
        </p:spPr>
      </p:sp>
      <p:sp>
        <p:nvSpPr>
          <p:cNvPr id="37" name="Google Shape;37;p19"/>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sz="700" b="1" i="0" u="none" strike="noStrike" cap="none">
                <a:solidFill>
                  <a:schemeClr val="lt1"/>
                </a:solidFill>
                <a:latin typeface="Libre Franklin"/>
                <a:ea typeface="Libre Franklin"/>
                <a:cs typeface="Libre Franklin"/>
                <a:sym typeface="Libre Franklin"/>
              </a:defRPr>
            </a:lvl1pPr>
            <a:lvl2pPr marL="0" lvl="1" indent="0" algn="ctr">
              <a:spcBef>
                <a:spcPts val="0"/>
              </a:spcBef>
              <a:buNone/>
              <a:defRPr sz="700" b="1" i="0" u="none" strike="noStrike" cap="none">
                <a:solidFill>
                  <a:schemeClr val="lt1"/>
                </a:solidFill>
                <a:latin typeface="Libre Franklin"/>
                <a:ea typeface="Libre Franklin"/>
                <a:cs typeface="Libre Franklin"/>
                <a:sym typeface="Libre Franklin"/>
              </a:defRPr>
            </a:lvl2pPr>
            <a:lvl3pPr marL="0" lvl="2" indent="0" algn="ctr">
              <a:spcBef>
                <a:spcPts val="0"/>
              </a:spcBef>
              <a:buNone/>
              <a:defRPr sz="700" b="1" i="0" u="none" strike="noStrike" cap="none">
                <a:solidFill>
                  <a:schemeClr val="lt1"/>
                </a:solidFill>
                <a:latin typeface="Libre Franklin"/>
                <a:ea typeface="Libre Franklin"/>
                <a:cs typeface="Libre Franklin"/>
                <a:sym typeface="Libre Franklin"/>
              </a:defRPr>
            </a:lvl3pPr>
            <a:lvl4pPr marL="0" lvl="3" indent="0" algn="ctr">
              <a:spcBef>
                <a:spcPts val="0"/>
              </a:spcBef>
              <a:buNone/>
              <a:defRPr sz="700" b="1" i="0" u="none" strike="noStrike" cap="none">
                <a:solidFill>
                  <a:schemeClr val="lt1"/>
                </a:solidFill>
                <a:latin typeface="Libre Franklin"/>
                <a:ea typeface="Libre Franklin"/>
                <a:cs typeface="Libre Franklin"/>
                <a:sym typeface="Libre Franklin"/>
              </a:defRPr>
            </a:lvl4pPr>
            <a:lvl5pPr marL="0" lvl="4" indent="0" algn="ctr">
              <a:spcBef>
                <a:spcPts val="0"/>
              </a:spcBef>
              <a:buNone/>
              <a:defRPr sz="700" b="1" i="0" u="none" strike="noStrike" cap="none">
                <a:solidFill>
                  <a:schemeClr val="lt1"/>
                </a:solidFill>
                <a:latin typeface="Libre Franklin"/>
                <a:ea typeface="Libre Franklin"/>
                <a:cs typeface="Libre Franklin"/>
                <a:sym typeface="Libre Franklin"/>
              </a:defRPr>
            </a:lvl5pPr>
            <a:lvl6pPr marL="0" lvl="5" indent="0" algn="ctr">
              <a:spcBef>
                <a:spcPts val="0"/>
              </a:spcBef>
              <a:buNone/>
              <a:defRPr sz="700" b="1" i="0" u="none" strike="noStrike" cap="none">
                <a:solidFill>
                  <a:schemeClr val="lt1"/>
                </a:solidFill>
                <a:latin typeface="Libre Franklin"/>
                <a:ea typeface="Libre Franklin"/>
                <a:cs typeface="Libre Franklin"/>
                <a:sym typeface="Libre Franklin"/>
              </a:defRPr>
            </a:lvl6pPr>
            <a:lvl7pPr marL="0" lvl="6" indent="0" algn="ctr">
              <a:spcBef>
                <a:spcPts val="0"/>
              </a:spcBef>
              <a:buNone/>
              <a:defRPr sz="700" b="1" i="0" u="none" strike="noStrike" cap="none">
                <a:solidFill>
                  <a:schemeClr val="lt1"/>
                </a:solidFill>
                <a:latin typeface="Libre Franklin"/>
                <a:ea typeface="Libre Franklin"/>
                <a:cs typeface="Libre Franklin"/>
                <a:sym typeface="Libre Franklin"/>
              </a:defRPr>
            </a:lvl7pPr>
            <a:lvl8pPr marL="0" lvl="7" indent="0" algn="ctr">
              <a:spcBef>
                <a:spcPts val="0"/>
              </a:spcBef>
              <a:buNone/>
              <a:defRPr sz="700" b="1" i="0" u="none" strike="noStrike" cap="none">
                <a:solidFill>
                  <a:schemeClr val="lt1"/>
                </a:solidFill>
                <a:latin typeface="Libre Franklin"/>
                <a:ea typeface="Libre Franklin"/>
                <a:cs typeface="Libre Franklin"/>
                <a:sym typeface="Libre Franklin"/>
              </a:defRPr>
            </a:lvl8pPr>
            <a:lvl9pPr marL="0" lvl="8" indent="0" algn="ctr">
              <a:spcBef>
                <a:spcPts val="0"/>
              </a:spcBef>
              <a:buNone/>
              <a:defRPr sz="700"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40"/>
        <p:cNvGrpSpPr/>
        <p:nvPr/>
      </p:nvGrpSpPr>
      <p:grpSpPr>
        <a:xfrm>
          <a:off x="0" y="0"/>
          <a:ext cx="0" cy="0"/>
          <a:chOff x="0" y="0"/>
          <a:chExt cx="0" cy="0"/>
        </a:xfrm>
      </p:grpSpPr>
      <p:sp>
        <p:nvSpPr>
          <p:cNvPr id="41" name="Google Shape;41;p20"/>
          <p:cNvSpPr/>
          <p:nvPr/>
        </p:nvSpPr>
        <p:spPr>
          <a:xfrm>
            <a:off x="4572000" y="0"/>
            <a:ext cx="4572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2" name="Google Shape;42;p20"/>
          <p:cNvSpPr txBox="1">
            <a:spLocks noGrp="1"/>
          </p:cNvSpPr>
          <p:nvPr>
            <p:ph type="title"/>
          </p:nvPr>
        </p:nvSpPr>
        <p:spPr>
          <a:xfrm>
            <a:off x="4572000" y="777875"/>
            <a:ext cx="4058920" cy="1793875"/>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3200"/>
              <a:buFont typeface="Libre Franklin"/>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4572000" y="2571750"/>
            <a:ext cx="4058920" cy="2156508"/>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750"/>
              </a:spcBef>
              <a:spcAft>
                <a:spcPts val="0"/>
              </a:spcAft>
              <a:buSzPts val="1620"/>
              <a:buNone/>
              <a:defRPr sz="1800">
                <a:solidFill>
                  <a:schemeClr val="lt1"/>
                </a:solidFill>
              </a:defRPr>
            </a:lvl1pPr>
            <a:lvl2pPr marL="914400" lvl="1" indent="-228600" algn="l">
              <a:lnSpc>
                <a:spcPct val="90000"/>
              </a:lnSpc>
              <a:spcBef>
                <a:spcPts val="375"/>
              </a:spcBef>
              <a:spcAft>
                <a:spcPts val="0"/>
              </a:spcAft>
              <a:buSzPts val="1500"/>
              <a:buNone/>
              <a:defRPr sz="1500">
                <a:solidFill>
                  <a:srgbClr val="918F8F"/>
                </a:solidFill>
              </a:defRPr>
            </a:lvl2pPr>
            <a:lvl3pPr marL="1371600" lvl="2" indent="-228600" algn="l">
              <a:lnSpc>
                <a:spcPct val="90000"/>
              </a:lnSpc>
              <a:spcBef>
                <a:spcPts val="375"/>
              </a:spcBef>
              <a:spcAft>
                <a:spcPts val="0"/>
              </a:spcAft>
              <a:buClr>
                <a:srgbClr val="918F8F"/>
              </a:buClr>
              <a:buSzPts val="1215"/>
              <a:buNone/>
              <a:defRPr sz="1350">
                <a:solidFill>
                  <a:srgbClr val="918F8F"/>
                </a:solidFill>
              </a:defRPr>
            </a:lvl3pPr>
            <a:lvl4pPr marL="1828800" lvl="3" indent="-228600" algn="l">
              <a:lnSpc>
                <a:spcPct val="90000"/>
              </a:lnSpc>
              <a:spcBef>
                <a:spcPts val="375"/>
              </a:spcBef>
              <a:spcAft>
                <a:spcPts val="0"/>
              </a:spcAft>
              <a:buClr>
                <a:srgbClr val="918F8F"/>
              </a:buClr>
              <a:buSzPts val="1200"/>
              <a:buNone/>
              <a:defRPr sz="1200">
                <a:solidFill>
                  <a:srgbClr val="918F8F"/>
                </a:solidFill>
              </a:defRPr>
            </a:lvl4pPr>
            <a:lvl5pPr marL="2286000" lvl="4" indent="-228600" algn="l">
              <a:lnSpc>
                <a:spcPct val="90000"/>
              </a:lnSpc>
              <a:spcBef>
                <a:spcPts val="375"/>
              </a:spcBef>
              <a:spcAft>
                <a:spcPts val="0"/>
              </a:spcAft>
              <a:buClr>
                <a:srgbClr val="918F8F"/>
              </a:buClr>
              <a:buSzPts val="1200"/>
              <a:buNone/>
              <a:defRPr sz="1200">
                <a:solidFill>
                  <a:srgbClr val="918F8F"/>
                </a:solidFill>
              </a:defRPr>
            </a:lvl5pPr>
            <a:lvl6pPr marL="2743200" lvl="5" indent="-228600" algn="l">
              <a:lnSpc>
                <a:spcPct val="90000"/>
              </a:lnSpc>
              <a:spcBef>
                <a:spcPts val="375"/>
              </a:spcBef>
              <a:spcAft>
                <a:spcPts val="0"/>
              </a:spcAft>
              <a:buClr>
                <a:srgbClr val="918F8F"/>
              </a:buClr>
              <a:buSzPts val="1200"/>
              <a:buNone/>
              <a:defRPr sz="1200">
                <a:solidFill>
                  <a:srgbClr val="918F8F"/>
                </a:solidFill>
              </a:defRPr>
            </a:lvl6pPr>
            <a:lvl7pPr marL="3200400" lvl="6" indent="-228600" algn="l">
              <a:lnSpc>
                <a:spcPct val="90000"/>
              </a:lnSpc>
              <a:spcBef>
                <a:spcPts val="375"/>
              </a:spcBef>
              <a:spcAft>
                <a:spcPts val="0"/>
              </a:spcAft>
              <a:buClr>
                <a:srgbClr val="918F8F"/>
              </a:buClr>
              <a:buSzPts val="1200"/>
              <a:buNone/>
              <a:defRPr sz="1200">
                <a:solidFill>
                  <a:srgbClr val="918F8F"/>
                </a:solidFill>
              </a:defRPr>
            </a:lvl7pPr>
            <a:lvl8pPr marL="3657600" lvl="7" indent="-228600" algn="l">
              <a:lnSpc>
                <a:spcPct val="90000"/>
              </a:lnSpc>
              <a:spcBef>
                <a:spcPts val="375"/>
              </a:spcBef>
              <a:spcAft>
                <a:spcPts val="0"/>
              </a:spcAft>
              <a:buClr>
                <a:srgbClr val="918F8F"/>
              </a:buClr>
              <a:buSzPts val="1200"/>
              <a:buNone/>
              <a:defRPr sz="1200">
                <a:solidFill>
                  <a:srgbClr val="918F8F"/>
                </a:solidFill>
              </a:defRPr>
            </a:lvl8pPr>
            <a:lvl9pPr marL="4114800" lvl="8" indent="-228600" algn="l">
              <a:lnSpc>
                <a:spcPct val="90000"/>
              </a:lnSpc>
              <a:spcBef>
                <a:spcPts val="375"/>
              </a:spcBef>
              <a:spcAft>
                <a:spcPts val="0"/>
              </a:spcAft>
              <a:buClr>
                <a:srgbClr val="918F8F"/>
              </a:buClr>
              <a:buSzPts val="1200"/>
              <a:buNone/>
              <a:defRPr sz="1200">
                <a:solidFill>
                  <a:srgbClr val="918F8F"/>
                </a:solidFill>
              </a:defRPr>
            </a:lvl9pPr>
          </a:lstStyle>
          <a:p>
            <a:endParaRPr/>
          </a:p>
        </p:txBody>
      </p:sp>
      <p:sp>
        <p:nvSpPr>
          <p:cNvPr id="44" name="Google Shape;44;p20"/>
          <p:cNvSpPr>
            <a:spLocks noGrp="1"/>
          </p:cNvSpPr>
          <p:nvPr>
            <p:ph type="pic" idx="2"/>
          </p:nvPr>
        </p:nvSpPr>
        <p:spPr>
          <a:xfrm>
            <a:off x="904875" y="0"/>
            <a:ext cx="3667125" cy="5143500"/>
          </a:xfrm>
          <a:prstGeom prst="rect">
            <a:avLst/>
          </a:prstGeom>
          <a:noFill/>
          <a:ln>
            <a:noFill/>
          </a:ln>
        </p:spPr>
      </p:sp>
      <p:sp>
        <p:nvSpPr>
          <p:cNvPr id="45" name="Google Shape;45;p20"/>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sz="700" b="1" i="0" u="none" strike="noStrike" cap="none">
                <a:solidFill>
                  <a:schemeClr val="lt1"/>
                </a:solidFill>
                <a:latin typeface="Libre Franklin"/>
                <a:ea typeface="Libre Franklin"/>
                <a:cs typeface="Libre Franklin"/>
                <a:sym typeface="Libre Franklin"/>
              </a:defRPr>
            </a:lvl1pPr>
            <a:lvl2pPr marL="0" lvl="1" indent="0" algn="ctr">
              <a:spcBef>
                <a:spcPts val="0"/>
              </a:spcBef>
              <a:buNone/>
              <a:defRPr sz="700" b="1" i="0" u="none" strike="noStrike" cap="none">
                <a:solidFill>
                  <a:schemeClr val="lt1"/>
                </a:solidFill>
                <a:latin typeface="Libre Franklin"/>
                <a:ea typeface="Libre Franklin"/>
                <a:cs typeface="Libre Franklin"/>
                <a:sym typeface="Libre Franklin"/>
              </a:defRPr>
            </a:lvl2pPr>
            <a:lvl3pPr marL="0" lvl="2" indent="0" algn="ctr">
              <a:spcBef>
                <a:spcPts val="0"/>
              </a:spcBef>
              <a:buNone/>
              <a:defRPr sz="700" b="1" i="0" u="none" strike="noStrike" cap="none">
                <a:solidFill>
                  <a:schemeClr val="lt1"/>
                </a:solidFill>
                <a:latin typeface="Libre Franklin"/>
                <a:ea typeface="Libre Franklin"/>
                <a:cs typeface="Libre Franklin"/>
                <a:sym typeface="Libre Franklin"/>
              </a:defRPr>
            </a:lvl3pPr>
            <a:lvl4pPr marL="0" lvl="3" indent="0" algn="ctr">
              <a:spcBef>
                <a:spcPts val="0"/>
              </a:spcBef>
              <a:buNone/>
              <a:defRPr sz="700" b="1" i="0" u="none" strike="noStrike" cap="none">
                <a:solidFill>
                  <a:schemeClr val="lt1"/>
                </a:solidFill>
                <a:latin typeface="Libre Franklin"/>
                <a:ea typeface="Libre Franklin"/>
                <a:cs typeface="Libre Franklin"/>
                <a:sym typeface="Libre Franklin"/>
              </a:defRPr>
            </a:lvl4pPr>
            <a:lvl5pPr marL="0" lvl="4" indent="0" algn="ctr">
              <a:spcBef>
                <a:spcPts val="0"/>
              </a:spcBef>
              <a:buNone/>
              <a:defRPr sz="700" b="1" i="0" u="none" strike="noStrike" cap="none">
                <a:solidFill>
                  <a:schemeClr val="lt1"/>
                </a:solidFill>
                <a:latin typeface="Libre Franklin"/>
                <a:ea typeface="Libre Franklin"/>
                <a:cs typeface="Libre Franklin"/>
                <a:sym typeface="Libre Franklin"/>
              </a:defRPr>
            </a:lvl5pPr>
            <a:lvl6pPr marL="0" lvl="5" indent="0" algn="ctr">
              <a:spcBef>
                <a:spcPts val="0"/>
              </a:spcBef>
              <a:buNone/>
              <a:defRPr sz="700" b="1" i="0" u="none" strike="noStrike" cap="none">
                <a:solidFill>
                  <a:schemeClr val="lt1"/>
                </a:solidFill>
                <a:latin typeface="Libre Franklin"/>
                <a:ea typeface="Libre Franklin"/>
                <a:cs typeface="Libre Franklin"/>
                <a:sym typeface="Libre Franklin"/>
              </a:defRPr>
            </a:lvl6pPr>
            <a:lvl7pPr marL="0" lvl="6" indent="0" algn="ctr">
              <a:spcBef>
                <a:spcPts val="0"/>
              </a:spcBef>
              <a:buNone/>
              <a:defRPr sz="700" b="1" i="0" u="none" strike="noStrike" cap="none">
                <a:solidFill>
                  <a:schemeClr val="lt1"/>
                </a:solidFill>
                <a:latin typeface="Libre Franklin"/>
                <a:ea typeface="Libre Franklin"/>
                <a:cs typeface="Libre Franklin"/>
                <a:sym typeface="Libre Franklin"/>
              </a:defRPr>
            </a:lvl7pPr>
            <a:lvl8pPr marL="0" lvl="7" indent="0" algn="ctr">
              <a:spcBef>
                <a:spcPts val="0"/>
              </a:spcBef>
              <a:buNone/>
              <a:defRPr sz="700" b="1" i="0" u="none" strike="noStrike" cap="none">
                <a:solidFill>
                  <a:schemeClr val="lt1"/>
                </a:solidFill>
                <a:latin typeface="Libre Franklin"/>
                <a:ea typeface="Libre Franklin"/>
                <a:cs typeface="Libre Franklin"/>
                <a:sym typeface="Libre Franklin"/>
              </a:defRPr>
            </a:lvl8pPr>
            <a:lvl9pPr marL="0" lvl="8" indent="0" algn="ctr">
              <a:spcBef>
                <a:spcPts val="0"/>
              </a:spcBef>
              <a:buNone/>
              <a:defRPr sz="700"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48"/>
        <p:cNvGrpSpPr/>
        <p:nvPr/>
      </p:nvGrpSpPr>
      <p:grpSpPr>
        <a:xfrm>
          <a:off x="0" y="0"/>
          <a:ext cx="0" cy="0"/>
          <a:chOff x="0" y="0"/>
          <a:chExt cx="0" cy="0"/>
        </a:xfrm>
      </p:grpSpPr>
      <p:sp>
        <p:nvSpPr>
          <p:cNvPr id="49" name="Google Shape;49;p21"/>
          <p:cNvSpPr txBox="1">
            <a:spLocks noGrp="1"/>
          </p:cNvSpPr>
          <p:nvPr>
            <p:ph type="body" idx="1"/>
          </p:nvPr>
        </p:nvSpPr>
        <p:spPr>
          <a:xfrm>
            <a:off x="904875" y="1563688"/>
            <a:ext cx="7726363"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21"/>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54"/>
        <p:cNvGrpSpPr/>
        <p:nvPr/>
      </p:nvGrpSpPr>
      <p:grpSpPr>
        <a:xfrm>
          <a:off x="0" y="0"/>
          <a:ext cx="0" cy="0"/>
          <a:chOff x="0" y="0"/>
          <a:chExt cx="0" cy="0"/>
        </a:xfrm>
      </p:grpSpPr>
      <p:sp>
        <p:nvSpPr>
          <p:cNvPr id="55" name="Google Shape;55;p22"/>
          <p:cNvSpPr txBox="1">
            <a:spLocks noGrp="1"/>
          </p:cNvSpPr>
          <p:nvPr>
            <p:ph type="body" idx="1"/>
          </p:nvPr>
        </p:nvSpPr>
        <p:spPr>
          <a:xfrm>
            <a:off x="90487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22"/>
          <p:cNvSpPr>
            <a:spLocks noGrp="1"/>
          </p:cNvSpPr>
          <p:nvPr>
            <p:ph type="pic" idx="2"/>
          </p:nvPr>
        </p:nvSpPr>
        <p:spPr>
          <a:xfrm>
            <a:off x="5486400" y="0"/>
            <a:ext cx="3144838" cy="5143500"/>
          </a:xfrm>
          <a:prstGeom prst="rect">
            <a:avLst/>
          </a:prstGeom>
          <a:noFill/>
          <a:ln>
            <a:noFill/>
          </a:ln>
        </p:spPr>
      </p:sp>
      <p:sp>
        <p:nvSpPr>
          <p:cNvPr id="57" name="Google Shape;57;p22"/>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2"/>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61"/>
        <p:cNvGrpSpPr/>
        <p:nvPr/>
      </p:nvGrpSpPr>
      <p:grpSpPr>
        <a:xfrm>
          <a:off x="0" y="0"/>
          <a:ext cx="0" cy="0"/>
          <a:chOff x="0" y="0"/>
          <a:chExt cx="0" cy="0"/>
        </a:xfrm>
      </p:grpSpPr>
      <p:sp>
        <p:nvSpPr>
          <p:cNvPr id="62" name="Google Shape;62;p23"/>
          <p:cNvSpPr>
            <a:spLocks noGrp="1"/>
          </p:cNvSpPr>
          <p:nvPr>
            <p:ph type="pic" idx="2"/>
          </p:nvPr>
        </p:nvSpPr>
        <p:spPr>
          <a:xfrm>
            <a:off x="904875" y="0"/>
            <a:ext cx="3144838" cy="5143500"/>
          </a:xfrm>
          <a:prstGeom prst="rect">
            <a:avLst/>
          </a:prstGeom>
          <a:noFill/>
          <a:ln>
            <a:noFill/>
          </a:ln>
        </p:spPr>
      </p:sp>
      <p:sp>
        <p:nvSpPr>
          <p:cNvPr id="63" name="Google Shape;63;p23"/>
          <p:cNvSpPr txBox="1">
            <a:spLocks noGrp="1"/>
          </p:cNvSpPr>
          <p:nvPr>
            <p:ph type="body" idx="1"/>
          </p:nvPr>
        </p:nvSpPr>
        <p:spPr>
          <a:xfrm>
            <a:off x="404939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23"/>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3"/>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
        <p:nvSpPr>
          <p:cNvPr id="67" name="Google Shape;67;p23"/>
          <p:cNvSpPr txBox="1">
            <a:spLocks noGrp="1"/>
          </p:cNvSpPr>
          <p:nvPr>
            <p:ph type="title"/>
          </p:nvPr>
        </p:nvSpPr>
        <p:spPr>
          <a:xfrm>
            <a:off x="904876" y="131032"/>
            <a:ext cx="3144520"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68"/>
        <p:cNvGrpSpPr/>
        <p:nvPr/>
      </p:nvGrpSpPr>
      <p:grpSpPr>
        <a:xfrm>
          <a:off x="0" y="0"/>
          <a:ext cx="0" cy="0"/>
          <a:chOff x="0" y="0"/>
          <a:chExt cx="0" cy="0"/>
        </a:xfrm>
      </p:grpSpPr>
      <p:sp>
        <p:nvSpPr>
          <p:cNvPr id="69" name="Google Shape;69;p24"/>
          <p:cNvSpPr>
            <a:spLocks noGrp="1"/>
          </p:cNvSpPr>
          <p:nvPr>
            <p:ph type="pic" idx="2"/>
          </p:nvPr>
        </p:nvSpPr>
        <p:spPr>
          <a:xfrm>
            <a:off x="904875" y="0"/>
            <a:ext cx="3144838" cy="5143500"/>
          </a:xfrm>
          <a:prstGeom prst="rect">
            <a:avLst/>
          </a:prstGeom>
          <a:noFill/>
          <a:ln>
            <a:noFill/>
          </a:ln>
        </p:spPr>
      </p:sp>
      <p:sp>
        <p:nvSpPr>
          <p:cNvPr id="70" name="Google Shape;70;p24"/>
          <p:cNvSpPr txBox="1">
            <a:spLocks noGrp="1"/>
          </p:cNvSpPr>
          <p:nvPr>
            <p:ph type="body" idx="1"/>
          </p:nvPr>
        </p:nvSpPr>
        <p:spPr>
          <a:xfrm>
            <a:off x="404939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
        <p:nvSpPr>
          <p:cNvPr id="74" name="Google Shape;74;p24"/>
          <p:cNvSpPr txBox="1">
            <a:spLocks noGrp="1"/>
          </p:cNvSpPr>
          <p:nvPr>
            <p:ph type="title"/>
          </p:nvPr>
        </p:nvSpPr>
        <p:spPr>
          <a:xfrm>
            <a:off x="4049395" y="131032"/>
            <a:ext cx="3144520"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75"/>
        <p:cNvGrpSpPr/>
        <p:nvPr/>
      </p:nvGrpSpPr>
      <p:grpSpPr>
        <a:xfrm>
          <a:off x="0" y="0"/>
          <a:ext cx="0" cy="0"/>
          <a:chOff x="0" y="0"/>
          <a:chExt cx="0" cy="0"/>
        </a:xfrm>
      </p:grpSpPr>
      <p:sp>
        <p:nvSpPr>
          <p:cNvPr id="76" name="Google Shape;76;p25"/>
          <p:cNvSpPr>
            <a:spLocks noGrp="1"/>
          </p:cNvSpPr>
          <p:nvPr>
            <p:ph type="pic" idx="2"/>
          </p:nvPr>
        </p:nvSpPr>
        <p:spPr>
          <a:xfrm>
            <a:off x="904875" y="1563688"/>
            <a:ext cx="3144838" cy="3579812"/>
          </a:xfrm>
          <a:prstGeom prst="rect">
            <a:avLst/>
          </a:prstGeom>
          <a:noFill/>
          <a:ln>
            <a:noFill/>
          </a:ln>
        </p:spPr>
      </p:sp>
      <p:sp>
        <p:nvSpPr>
          <p:cNvPr id="77" name="Google Shape;77;p25"/>
          <p:cNvSpPr txBox="1">
            <a:spLocks noGrp="1"/>
          </p:cNvSpPr>
          <p:nvPr>
            <p:ph type="body" idx="1"/>
          </p:nvPr>
        </p:nvSpPr>
        <p:spPr>
          <a:xfrm>
            <a:off x="4049395" y="1563688"/>
            <a:ext cx="4581525" cy="3386772"/>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42900" algn="l">
              <a:lnSpc>
                <a:spcPct val="90000"/>
              </a:lnSpc>
              <a:spcBef>
                <a:spcPts val="375"/>
              </a:spcBef>
              <a:spcAft>
                <a:spcPts val="0"/>
              </a:spcAft>
              <a:buSzPts val="1800"/>
              <a:buChar char="•"/>
              <a:defRPr/>
            </a:lvl2pPr>
            <a:lvl3pPr marL="1371600" lvl="2" indent="-331469" algn="l">
              <a:lnSpc>
                <a:spcPct val="90000"/>
              </a:lnSpc>
              <a:spcBef>
                <a:spcPts val="375"/>
              </a:spcBef>
              <a:spcAft>
                <a:spcPts val="0"/>
              </a:spcAft>
              <a:buClr>
                <a:schemeClr val="dk1"/>
              </a:buClr>
              <a:buSzPts val="162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25"/>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5"/>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5"/>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904875" y="131032"/>
            <a:ext cx="3667125" cy="1072753"/>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3200"/>
              <a:buFont typeface="Libre Franklin"/>
              <a:buNone/>
              <a:defRPr sz="3200" b="1" i="0" u="none" strike="noStrike" cap="none">
                <a:solidFill>
                  <a:schemeClr val="dk1"/>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904875" y="1563688"/>
            <a:ext cx="7726363" cy="3386772"/>
          </a:xfrm>
          <a:prstGeom prst="rect">
            <a:avLst/>
          </a:prstGeom>
          <a:noFill/>
          <a:ln>
            <a:noFill/>
          </a:ln>
        </p:spPr>
        <p:txBody>
          <a:bodyPr spcFirstLastPara="1" wrap="square" lIns="180000" tIns="45700" rIns="91425" bIns="45700" anchor="t" anchorCtr="0">
            <a:normAutofit/>
          </a:bodyPr>
          <a:lstStyle>
            <a:lvl1pPr marL="457200" marR="0" lvl="0" indent="-331470" algn="l" rtl="0">
              <a:lnSpc>
                <a:spcPct val="90000"/>
              </a:lnSpc>
              <a:spcBef>
                <a:spcPts val="750"/>
              </a:spcBef>
              <a:spcAft>
                <a:spcPts val="0"/>
              </a:spcAft>
              <a:buClr>
                <a:schemeClr val="accent1"/>
              </a:buClr>
              <a:buSzPts val="1620"/>
              <a:buFont typeface="Noto Sans Symbols"/>
              <a:buChar char="▪"/>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375"/>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lvl1pPr marL="0" marR="0" lvl="0" indent="0" algn="ctr" rtl="0">
              <a:spcBef>
                <a:spcPts val="0"/>
              </a:spcBef>
              <a:buNone/>
              <a:defRPr sz="700" b="1" i="0" u="none" strike="noStrike" cap="none">
                <a:solidFill>
                  <a:schemeClr val="dk1"/>
                </a:solidFill>
                <a:latin typeface="Libre Franklin"/>
                <a:ea typeface="Libre Franklin"/>
                <a:cs typeface="Libre Franklin"/>
                <a:sym typeface="Libre Franklin"/>
              </a:defRPr>
            </a:lvl1pPr>
            <a:lvl2pPr marL="0" marR="0" lvl="1" indent="0" algn="ctr" rtl="0">
              <a:spcBef>
                <a:spcPts val="0"/>
              </a:spcBef>
              <a:buNone/>
              <a:defRPr sz="700" b="1" i="0" u="none" strike="noStrike" cap="none">
                <a:solidFill>
                  <a:schemeClr val="dk1"/>
                </a:solidFill>
                <a:latin typeface="Libre Franklin"/>
                <a:ea typeface="Libre Franklin"/>
                <a:cs typeface="Libre Franklin"/>
                <a:sym typeface="Libre Franklin"/>
              </a:defRPr>
            </a:lvl2pPr>
            <a:lvl3pPr marL="0" marR="0" lvl="2" indent="0" algn="ctr" rtl="0">
              <a:spcBef>
                <a:spcPts val="0"/>
              </a:spcBef>
              <a:buNone/>
              <a:defRPr sz="700" b="1" i="0" u="none" strike="noStrike" cap="none">
                <a:solidFill>
                  <a:schemeClr val="dk1"/>
                </a:solidFill>
                <a:latin typeface="Libre Franklin"/>
                <a:ea typeface="Libre Franklin"/>
                <a:cs typeface="Libre Franklin"/>
                <a:sym typeface="Libre Franklin"/>
              </a:defRPr>
            </a:lvl3pPr>
            <a:lvl4pPr marL="0" marR="0" lvl="3" indent="0" algn="ctr" rtl="0">
              <a:spcBef>
                <a:spcPts val="0"/>
              </a:spcBef>
              <a:buNone/>
              <a:defRPr sz="700" b="1" i="0" u="none" strike="noStrike" cap="none">
                <a:solidFill>
                  <a:schemeClr val="dk1"/>
                </a:solidFill>
                <a:latin typeface="Libre Franklin"/>
                <a:ea typeface="Libre Franklin"/>
                <a:cs typeface="Libre Franklin"/>
                <a:sym typeface="Libre Franklin"/>
              </a:defRPr>
            </a:lvl4pPr>
            <a:lvl5pPr marL="0" marR="0" lvl="4" indent="0" algn="ctr" rtl="0">
              <a:spcBef>
                <a:spcPts val="0"/>
              </a:spcBef>
              <a:buNone/>
              <a:defRPr sz="700" b="1" i="0" u="none" strike="noStrike" cap="none">
                <a:solidFill>
                  <a:schemeClr val="dk1"/>
                </a:solidFill>
                <a:latin typeface="Libre Franklin"/>
                <a:ea typeface="Libre Franklin"/>
                <a:cs typeface="Libre Franklin"/>
                <a:sym typeface="Libre Franklin"/>
              </a:defRPr>
            </a:lvl5pPr>
            <a:lvl6pPr marL="0" marR="0" lvl="5" indent="0" algn="ctr" rtl="0">
              <a:spcBef>
                <a:spcPts val="0"/>
              </a:spcBef>
              <a:buNone/>
              <a:defRPr sz="700" b="1" i="0" u="none" strike="noStrike" cap="none">
                <a:solidFill>
                  <a:schemeClr val="dk1"/>
                </a:solidFill>
                <a:latin typeface="Libre Franklin"/>
                <a:ea typeface="Libre Franklin"/>
                <a:cs typeface="Libre Franklin"/>
                <a:sym typeface="Libre Franklin"/>
              </a:defRPr>
            </a:lvl6pPr>
            <a:lvl7pPr marL="0" marR="0" lvl="6" indent="0" algn="ctr" rtl="0">
              <a:spcBef>
                <a:spcPts val="0"/>
              </a:spcBef>
              <a:buNone/>
              <a:defRPr sz="700" b="1" i="0" u="none" strike="noStrike" cap="none">
                <a:solidFill>
                  <a:schemeClr val="dk1"/>
                </a:solidFill>
                <a:latin typeface="Libre Franklin"/>
                <a:ea typeface="Libre Franklin"/>
                <a:cs typeface="Libre Franklin"/>
                <a:sym typeface="Libre Franklin"/>
              </a:defRPr>
            </a:lvl7pPr>
            <a:lvl8pPr marL="0" marR="0" lvl="7" indent="0" algn="ctr" rtl="0">
              <a:spcBef>
                <a:spcPts val="0"/>
              </a:spcBef>
              <a:buNone/>
              <a:defRPr sz="700" b="1" i="0" u="none" strike="noStrike" cap="none">
                <a:solidFill>
                  <a:schemeClr val="dk1"/>
                </a:solidFill>
                <a:latin typeface="Libre Franklin"/>
                <a:ea typeface="Libre Franklin"/>
                <a:cs typeface="Libre Franklin"/>
                <a:sym typeface="Libre Franklin"/>
              </a:defRPr>
            </a:lvl8pPr>
            <a:lvl9pPr marL="0" marR="0" lvl="8" indent="0" algn="ctr" rtl="0">
              <a:spcBef>
                <a:spcPts val="0"/>
              </a:spcBef>
              <a:buNone/>
              <a:defRPr sz="700"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FR"/>
              <a:t>‹#›</a:t>
            </a:fld>
            <a:endParaRPr/>
          </a:p>
        </p:txBody>
      </p:sp>
      <p:pic>
        <p:nvPicPr>
          <p:cNvPr id="15" name="Google Shape;15;p16"/>
          <p:cNvPicPr preferRelativeResize="0"/>
          <p:nvPr/>
        </p:nvPicPr>
        <p:blipFill rotWithShape="1">
          <a:blip r:embed="rId17">
            <a:alphaModFix/>
          </a:blip>
          <a:srcRect/>
          <a:stretch/>
        </p:blipFill>
        <p:spPr>
          <a:xfrm>
            <a:off x="130273" y="132334"/>
            <a:ext cx="653952" cy="283022"/>
          </a:xfrm>
          <a:prstGeom prst="rect">
            <a:avLst/>
          </a:prstGeom>
          <a:noFill/>
          <a:ln>
            <a:noFill/>
          </a:ln>
        </p:spPr>
      </p:pic>
      <p:sp>
        <p:nvSpPr>
          <p:cNvPr id="16" name="Google Shape;16;p16"/>
          <p:cNvSpPr/>
          <p:nvPr/>
        </p:nvSpPr>
        <p:spPr>
          <a:xfrm rot="-5400000">
            <a:off x="430003" y="4897709"/>
            <a:ext cx="45719" cy="5978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dr-rath-foundation.org/2022/07/over-40-percent-of-worlds-rivers-contain-harmful-levels-of-pharmaceutical-drug-pollu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topics/earth-and-planetary-sciences/micro-organis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www.asiafarming.com/azolla-cultivation-business-plan-a-step-by-step-guide-for-growing-care-benefi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scceu.org/cutting-the-carbon-footprint-of-pharmas-supply-chai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britannica.com/science/diat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www.dailywire.com/news/study-shows-ocean-fish-loaded-with-pharmaceutical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mdpi.com/2226-4787/12/6/173" TargetMode="External"/><Relationship Id="rId3" Type="http://schemas.openxmlformats.org/officeDocument/2006/relationships/hyperlink" Target="https://www.bbc.com/news/science-environment-60380298" TargetMode="External"/><Relationship Id="rId7" Type="http://schemas.openxmlformats.org/officeDocument/2006/relationships/hyperlink" Target="https://www.sciencedirect.com/science/article/pii/S0048969723015553?via%3Dihub"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www.sciencedirect.com/science/article/pii/S0045653524019507?via%3Dihub" TargetMode="External"/><Relationship Id="rId5" Type="http://schemas.openxmlformats.org/officeDocument/2006/relationships/hyperlink" Target="https://kids.frontiersin.org/articles/10.3389/frym.2019.00081" TargetMode="External"/><Relationship Id="rId4" Type="http://schemas.openxmlformats.org/officeDocument/2006/relationships/hyperlink" Target="https://www.pnas.org/doi/pdf/10.1073/pnas.2113947119"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ciencedirect.com/science/article/pii/S0045653524019507" TargetMode="External"/><Relationship Id="rId3" Type="http://schemas.openxmlformats.org/officeDocument/2006/relationships/hyperlink" Target="https://www.sciencedirect.com/science/article/pii/S0944501322001756#sec0030" TargetMode="External"/><Relationship Id="rId7" Type="http://schemas.openxmlformats.org/officeDocument/2006/relationships/hyperlink" Target="https://pure.sruc.ac.uk/ws/portalfiles/portal/44956784/Pashaei2022_Article_EffectsOfPharmaceuticalsOnTheN.pdf"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https://www.researchgate.net/publication/322127132_Impact_of_Pharmaceutical_Waste_on_Biodiversity" TargetMode="External"/><Relationship Id="rId5" Type="http://schemas.openxmlformats.org/officeDocument/2006/relationships/hyperlink" Target="https://www.sciencedirect.com/science/article/pii/S1532045622000576" TargetMode="External"/><Relationship Id="rId10" Type="http://schemas.openxmlformats.org/officeDocument/2006/relationships/hyperlink" Target="https://pmc.ncbi.nlm.nih.gov/articles/PMC11587451/" TargetMode="External"/><Relationship Id="rId4" Type="http://schemas.openxmlformats.org/officeDocument/2006/relationships/hyperlink" Target="https://pmc.ncbi.nlm.nih.gov/articles/PMC4213589/" TargetMode="External"/><Relationship Id="rId9" Type="http://schemas.openxmlformats.org/officeDocument/2006/relationships/hyperlink" Target="https://www.sciencedirect.com/science/article/pii/S2468227622001958" TargetMode="Externa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www.sciencedirect.com/science/article/pii/S0048969723015553"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cyanobacteria"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insights.weareeverise.com/hubfs/Everise%20Images/Landing%20Pages/Insights%20Pictures/goal-01.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oecd-ilibrary.org/sites/6a617955-en/index.html?itemId=/content/component/6a617955-e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oecd-ilibrary.org/sites/6a617955-en/index.html?itemId=/content/component/6a617955-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pnas.org/doi/pdf/10.1073/pnas.21139471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www.pnas.org/doi/pdf/10.1073/pnas.2113947119"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a:picLocks noGrp="1"/>
          </p:cNvPicPr>
          <p:nvPr>
            <p:ph type="pic" idx="2"/>
          </p:nvPr>
        </p:nvPicPr>
        <p:blipFill rotWithShape="1">
          <a:blip r:embed="rId3">
            <a:alphaModFix/>
          </a:blip>
          <a:srcRect l="5594" r="5603"/>
          <a:stretch/>
        </p:blipFill>
        <p:spPr>
          <a:xfrm>
            <a:off x="1331913" y="0"/>
            <a:ext cx="7812087" cy="4948238"/>
          </a:xfrm>
          <a:prstGeom prst="rect">
            <a:avLst/>
          </a:prstGeom>
          <a:noFill/>
          <a:ln>
            <a:noFill/>
          </a:ln>
        </p:spPr>
      </p:pic>
      <p:sp>
        <p:nvSpPr>
          <p:cNvPr id="121" name="Google Shape;121;p1"/>
          <p:cNvSpPr txBox="1">
            <a:spLocks noGrp="1"/>
          </p:cNvSpPr>
          <p:nvPr>
            <p:ph type="ctrTitle"/>
          </p:nvPr>
        </p:nvSpPr>
        <p:spPr>
          <a:xfrm>
            <a:off x="4312075" y="786525"/>
            <a:ext cx="4831800" cy="1872000"/>
          </a:xfrm>
          <a:prstGeom prst="rect">
            <a:avLst/>
          </a:prstGeom>
          <a:solidFill>
            <a:schemeClr val="accent1"/>
          </a:solidFill>
          <a:ln>
            <a:noFill/>
          </a:ln>
        </p:spPr>
        <p:txBody>
          <a:bodyPr spcFirstLastPara="1" wrap="square" lIns="216000" tIns="0" rIns="72000" bIns="46800" anchor="ctr" anchorCtr="0">
            <a:normAutofit/>
          </a:bodyPr>
          <a:lstStyle/>
          <a:p>
            <a:pPr marL="0" lvl="0" indent="0" algn="l" rtl="0">
              <a:lnSpc>
                <a:spcPct val="90000"/>
              </a:lnSpc>
              <a:spcBef>
                <a:spcPts val="0"/>
              </a:spcBef>
              <a:spcAft>
                <a:spcPts val="0"/>
              </a:spcAft>
              <a:buClr>
                <a:schemeClr val="lt1"/>
              </a:buClr>
              <a:buSzPts val="3600"/>
              <a:buFont typeface="Libre Franklin"/>
              <a:buNone/>
            </a:pPr>
            <a:r>
              <a:rPr lang="fr-FR"/>
              <a:t>Pharmaceutical pollution of the world’s rivers</a:t>
            </a:r>
            <a:endParaRPr/>
          </a:p>
        </p:txBody>
      </p:sp>
      <p:sp>
        <p:nvSpPr>
          <p:cNvPr id="122" name="Google Shape;122;p1"/>
          <p:cNvSpPr txBox="1">
            <a:spLocks noGrp="1"/>
          </p:cNvSpPr>
          <p:nvPr>
            <p:ph type="subTitle" idx="1"/>
          </p:nvPr>
        </p:nvSpPr>
        <p:spPr>
          <a:xfrm>
            <a:off x="4652575" y="2571750"/>
            <a:ext cx="4491300" cy="931200"/>
          </a:xfrm>
          <a:prstGeom prst="rect">
            <a:avLst/>
          </a:prstGeom>
          <a:solidFill>
            <a:schemeClr val="dk2"/>
          </a:solidFill>
          <a:ln>
            <a:noFill/>
          </a:ln>
        </p:spPr>
        <p:txBody>
          <a:bodyPr spcFirstLastPara="1" wrap="square" lIns="90000" tIns="45700" rIns="91425" bIns="45700" anchor="ctr" anchorCtr="0">
            <a:normAutofit/>
          </a:bodyPr>
          <a:lstStyle/>
          <a:p>
            <a:pPr marL="0" marR="0" lvl="0" indent="0" algn="l" rtl="0">
              <a:lnSpc>
                <a:spcPct val="70000"/>
              </a:lnSpc>
              <a:spcBef>
                <a:spcPts val="0"/>
              </a:spcBef>
              <a:spcAft>
                <a:spcPts val="0"/>
              </a:spcAft>
              <a:buClr>
                <a:schemeClr val="lt1"/>
              </a:buClr>
              <a:buSzPts val="3330"/>
              <a:buFont typeface="Libre Franklin"/>
              <a:buNone/>
            </a:pPr>
            <a:r>
              <a:rPr lang="fr-FR" sz="1929" b="1">
                <a:latin typeface="Libre Franklin"/>
                <a:ea typeface="Libre Franklin"/>
                <a:cs typeface="Libre Franklin"/>
                <a:sym typeface="Libre Franklin"/>
              </a:rPr>
              <a:t>A Growing Threat to Ecosystems and Human Health</a:t>
            </a:r>
            <a:endParaRPr sz="1929" b="1">
              <a:latin typeface="Libre Franklin"/>
              <a:ea typeface="Libre Franklin"/>
              <a:cs typeface="Libre Franklin"/>
              <a:sym typeface="Libre Franklin"/>
            </a:endParaRPr>
          </a:p>
        </p:txBody>
      </p:sp>
      <p:sp>
        <p:nvSpPr>
          <p:cNvPr id="123" name="Google Shape;123;p1"/>
          <p:cNvSpPr txBox="1">
            <a:spLocks noGrp="1"/>
          </p:cNvSpPr>
          <p:nvPr>
            <p:ph type="body" idx="3"/>
          </p:nvPr>
        </p:nvSpPr>
        <p:spPr>
          <a:xfrm>
            <a:off x="6400800" y="4683125"/>
            <a:ext cx="1828800" cy="460375"/>
          </a:xfrm>
          <a:prstGeom prst="rect">
            <a:avLst/>
          </a:prstGeom>
          <a:solidFill>
            <a:schemeClr val="lt1"/>
          </a:solidFill>
          <a:ln>
            <a:noFill/>
          </a:ln>
        </p:spPr>
        <p:txBody>
          <a:bodyPr spcFirstLastPara="1" wrap="square" lIns="90000" tIns="45700" rIns="91425" bIns="45700" anchor="ctr" anchorCtr="0">
            <a:noAutofit/>
          </a:bodyPr>
          <a:lstStyle/>
          <a:p>
            <a:pPr marL="0" lvl="0" indent="0" algn="ctr" rtl="0">
              <a:lnSpc>
                <a:spcPct val="90000"/>
              </a:lnSpc>
              <a:spcBef>
                <a:spcPts val="0"/>
              </a:spcBef>
              <a:spcAft>
                <a:spcPts val="0"/>
              </a:spcAft>
              <a:buSzPts val="990"/>
              <a:buNone/>
            </a:pPr>
            <a:r>
              <a:rPr lang="fr-FR"/>
              <a:t>Marit Nys</a:t>
            </a:r>
            <a:endParaRPr/>
          </a:p>
          <a:p>
            <a:pPr marL="0" lvl="0" indent="0" algn="ctr" rtl="0">
              <a:lnSpc>
                <a:spcPct val="90000"/>
              </a:lnSpc>
              <a:spcBef>
                <a:spcPts val="0"/>
              </a:spcBef>
              <a:spcAft>
                <a:spcPts val="0"/>
              </a:spcAft>
              <a:buSzPts val="990"/>
              <a:buNone/>
            </a:pPr>
            <a:r>
              <a:rPr lang="fr-FR"/>
              <a:t>Lorenzo Prato</a:t>
            </a:r>
            <a:endParaRPr/>
          </a:p>
          <a:p>
            <a:pPr marL="0" lvl="0" indent="0" algn="ctr" rtl="0">
              <a:lnSpc>
                <a:spcPct val="90000"/>
              </a:lnSpc>
              <a:spcBef>
                <a:spcPts val="0"/>
              </a:spcBef>
              <a:spcAft>
                <a:spcPts val="0"/>
              </a:spcAft>
              <a:buSzPts val="990"/>
              <a:buNone/>
            </a:pPr>
            <a:r>
              <a:rPr lang="fr-FR"/>
              <a:t>Jessica Tiago G.</a:t>
            </a:r>
            <a:endParaRPr/>
          </a:p>
        </p:txBody>
      </p:sp>
      <p:sp>
        <p:nvSpPr>
          <p:cNvPr id="124" name="Google Shape;124;p1"/>
          <p:cNvSpPr txBox="1">
            <a:spLocks noGrp="1"/>
          </p:cNvSpPr>
          <p:nvPr>
            <p:ph type="body" idx="4"/>
          </p:nvPr>
        </p:nvSpPr>
        <p:spPr>
          <a:xfrm>
            <a:off x="82550" y="4440264"/>
            <a:ext cx="698500" cy="507975"/>
          </a:xfrm>
          <a:prstGeom prst="rect">
            <a:avLst/>
          </a:prstGeom>
          <a:noFill/>
          <a:ln>
            <a:noFill/>
          </a:ln>
        </p:spPr>
        <p:txBody>
          <a:bodyPr spcFirstLastPara="1" wrap="square" lIns="0" tIns="0" rIns="0" bIns="0" anchor="b" anchorCtr="0">
            <a:noAutofit/>
          </a:bodyPr>
          <a:lstStyle/>
          <a:p>
            <a:pPr marL="114300" lvl="0" indent="-67945" algn="l" rtl="0">
              <a:lnSpc>
                <a:spcPct val="90000"/>
              </a:lnSpc>
              <a:spcBef>
                <a:spcPts val="0"/>
              </a:spcBef>
              <a:spcAft>
                <a:spcPts val="0"/>
              </a:spcAft>
              <a:buSzPts val="630"/>
              <a:buFont typeface="Arial"/>
              <a:buNone/>
            </a:pPr>
            <a:r>
              <a:rPr lang="fr-FR"/>
              <a:t>ENV-512</a:t>
            </a:r>
            <a:endParaRPr/>
          </a:p>
        </p:txBody>
      </p:sp>
      <p:sp>
        <p:nvSpPr>
          <p:cNvPr id="125" name="Google Shape;125;p1"/>
          <p:cNvSpPr txBox="1"/>
          <p:nvPr/>
        </p:nvSpPr>
        <p:spPr>
          <a:xfrm>
            <a:off x="1206950" y="4902575"/>
            <a:ext cx="5627700" cy="1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Over 40 Percent Of World’s Rivers Contain Harmful Levels Of Pharmaceutical Drug Pollution - Dr. Rath Health Foundation</a:t>
            </a:r>
            <a:endParaRPr sz="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1bfea7d785_0_20"/>
          <p:cNvSpPr txBox="1">
            <a:spLocks noGrp="1"/>
          </p:cNvSpPr>
          <p:nvPr>
            <p:ph type="title"/>
          </p:nvPr>
        </p:nvSpPr>
        <p:spPr>
          <a:xfrm>
            <a:off x="904875" y="117400"/>
            <a:ext cx="75747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sz="2850"/>
              <a:t>Influence of hydrological and physical aspects</a:t>
            </a:r>
            <a:endParaRPr sz="2850"/>
          </a:p>
        </p:txBody>
      </p:sp>
      <p:sp>
        <p:nvSpPr>
          <p:cNvPr id="229" name="Google Shape;229;g31bfea7d785_0_20"/>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10</a:t>
            </a:fld>
            <a:endParaRPr/>
          </a:p>
        </p:txBody>
      </p:sp>
      <p:pic>
        <p:nvPicPr>
          <p:cNvPr id="230" name="Google Shape;230;g31bfea7d785_0_20"/>
          <p:cNvPicPr preferRelativeResize="0"/>
          <p:nvPr/>
        </p:nvPicPr>
        <p:blipFill>
          <a:blip r:embed="rId3">
            <a:alphaModFix/>
          </a:blip>
          <a:stretch>
            <a:fillRect/>
          </a:stretch>
        </p:blipFill>
        <p:spPr>
          <a:xfrm>
            <a:off x="5295475" y="913950"/>
            <a:ext cx="3505626" cy="1186875"/>
          </a:xfrm>
          <a:prstGeom prst="rect">
            <a:avLst/>
          </a:prstGeom>
          <a:noFill/>
          <a:ln>
            <a:noFill/>
          </a:ln>
        </p:spPr>
      </p:pic>
      <p:sp>
        <p:nvSpPr>
          <p:cNvPr id="231" name="Google Shape;231;g31bfea7d785_0_20"/>
          <p:cNvSpPr txBox="1"/>
          <p:nvPr/>
        </p:nvSpPr>
        <p:spPr>
          <a:xfrm>
            <a:off x="429900" y="1052425"/>
            <a:ext cx="4626600" cy="14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700">
                <a:solidFill>
                  <a:schemeClr val="dk1"/>
                </a:solidFill>
              </a:rPr>
              <a:t>Influence of longitudinal dimension and flow variations on APIs concentration in rivers :</a:t>
            </a:r>
            <a:endParaRPr sz="1700">
              <a:solidFill>
                <a:schemeClr val="dk1"/>
              </a:solidFill>
            </a:endParaRPr>
          </a:p>
          <a:p>
            <a:pPr marL="457200" lvl="0" indent="-336550" algn="l" rtl="0">
              <a:spcBef>
                <a:spcPts val="0"/>
              </a:spcBef>
              <a:spcAft>
                <a:spcPts val="0"/>
              </a:spcAft>
              <a:buClr>
                <a:schemeClr val="accent4"/>
              </a:buClr>
              <a:buSzPts val="1700"/>
              <a:buChar char="➔"/>
            </a:pPr>
            <a:r>
              <a:rPr lang="fr-FR" sz="1700">
                <a:solidFill>
                  <a:schemeClr val="dk1"/>
                </a:solidFill>
              </a:rPr>
              <a:t>Inverse correlation with river flow</a:t>
            </a:r>
            <a:endParaRPr sz="1700">
              <a:solidFill>
                <a:schemeClr val="dk1"/>
              </a:solidFill>
            </a:endParaRPr>
          </a:p>
          <a:p>
            <a:pPr marL="457200" lvl="0" indent="-336550" algn="l" rtl="0">
              <a:spcBef>
                <a:spcPts val="0"/>
              </a:spcBef>
              <a:spcAft>
                <a:spcPts val="0"/>
              </a:spcAft>
              <a:buClr>
                <a:schemeClr val="accent4"/>
              </a:buClr>
              <a:buSzPts val="1700"/>
              <a:buChar char="➔"/>
            </a:pPr>
            <a:r>
              <a:rPr lang="fr-FR" sz="1700">
                <a:solidFill>
                  <a:schemeClr val="dk1"/>
                </a:solidFill>
              </a:rPr>
              <a:t>Higher concentration downstream </a:t>
            </a:r>
            <a:endParaRPr sz="1700">
              <a:solidFill>
                <a:schemeClr val="dk1"/>
              </a:solidFill>
            </a:endParaRPr>
          </a:p>
          <a:p>
            <a:pPr marL="0" lvl="0" indent="0" algn="l" rtl="0">
              <a:spcBef>
                <a:spcPts val="0"/>
              </a:spcBef>
              <a:spcAft>
                <a:spcPts val="0"/>
              </a:spcAft>
              <a:buNone/>
            </a:pPr>
            <a:endParaRPr sz="1700">
              <a:solidFill>
                <a:schemeClr val="dk1"/>
              </a:solidFill>
            </a:endParaRPr>
          </a:p>
        </p:txBody>
      </p:sp>
      <p:pic>
        <p:nvPicPr>
          <p:cNvPr id="232" name="Google Shape;232;g31bfea7d785_0_20"/>
          <p:cNvPicPr preferRelativeResize="0"/>
          <p:nvPr/>
        </p:nvPicPr>
        <p:blipFill>
          <a:blip r:embed="rId4">
            <a:alphaModFix/>
          </a:blip>
          <a:stretch>
            <a:fillRect/>
          </a:stretch>
        </p:blipFill>
        <p:spPr>
          <a:xfrm>
            <a:off x="578673" y="2571750"/>
            <a:ext cx="4477825" cy="2194275"/>
          </a:xfrm>
          <a:prstGeom prst="rect">
            <a:avLst/>
          </a:prstGeom>
          <a:noFill/>
          <a:ln>
            <a:noFill/>
          </a:ln>
        </p:spPr>
      </p:pic>
      <p:pic>
        <p:nvPicPr>
          <p:cNvPr id="233" name="Google Shape;233;g31bfea7d785_0_20"/>
          <p:cNvPicPr preferRelativeResize="0"/>
          <p:nvPr/>
        </p:nvPicPr>
        <p:blipFill>
          <a:blip r:embed="rId5">
            <a:alphaModFix/>
          </a:blip>
          <a:stretch>
            <a:fillRect/>
          </a:stretch>
        </p:blipFill>
        <p:spPr>
          <a:xfrm>
            <a:off x="5056488" y="2628550"/>
            <a:ext cx="3667123" cy="2080666"/>
          </a:xfrm>
          <a:prstGeom prst="rect">
            <a:avLst/>
          </a:prstGeom>
          <a:noFill/>
          <a:ln>
            <a:noFill/>
          </a:ln>
        </p:spPr>
      </p:pic>
      <p:sp>
        <p:nvSpPr>
          <p:cNvPr id="234" name="Google Shape;234;g31bfea7d785_0_20"/>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235" name="Google Shape;235;g31bfea7d785_0_20"/>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Lorenzo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19ca3a809d_0_14"/>
          <p:cNvSpPr txBox="1">
            <a:spLocks noGrp="1"/>
          </p:cNvSpPr>
          <p:nvPr>
            <p:ph type="body" idx="1"/>
          </p:nvPr>
        </p:nvSpPr>
        <p:spPr>
          <a:xfrm>
            <a:off x="431100" y="777875"/>
            <a:ext cx="4624200" cy="4509300"/>
          </a:xfrm>
          <a:prstGeom prst="rect">
            <a:avLst/>
          </a:prstGeom>
          <a:noFill/>
          <a:ln>
            <a:noFill/>
          </a:ln>
        </p:spPr>
        <p:txBody>
          <a:bodyPr spcFirstLastPara="1" wrap="square" lIns="180000" tIns="45700" rIns="91425" bIns="45700" anchor="t" anchorCtr="0">
            <a:noAutofit/>
          </a:bodyPr>
          <a:lstStyle/>
          <a:p>
            <a:pPr marL="0" lvl="0" indent="0" algn="l" rtl="0">
              <a:lnSpc>
                <a:spcPct val="90000"/>
              </a:lnSpc>
              <a:spcBef>
                <a:spcPts val="0"/>
              </a:spcBef>
              <a:spcAft>
                <a:spcPts val="0"/>
              </a:spcAft>
              <a:buNone/>
            </a:pPr>
            <a:endParaRPr sz="1550" dirty="0">
              <a:solidFill>
                <a:srgbClr val="1D1D1D"/>
              </a:solidFill>
              <a:highlight>
                <a:srgbClr val="FFFFFF"/>
              </a:highlight>
            </a:endParaRPr>
          </a:p>
          <a:p>
            <a:pPr marL="457200" marR="0" lvl="0" indent="0" algn="l" rtl="0">
              <a:lnSpc>
                <a:spcPct val="90000"/>
              </a:lnSpc>
              <a:spcBef>
                <a:spcPts val="0"/>
              </a:spcBef>
              <a:spcAft>
                <a:spcPts val="0"/>
              </a:spcAft>
              <a:buNone/>
            </a:pPr>
            <a:endParaRPr sz="1550" dirty="0">
              <a:solidFill>
                <a:srgbClr val="1D1D1D"/>
              </a:solidFill>
              <a:highlight>
                <a:srgbClr val="FFFFFF"/>
              </a:highlight>
            </a:endParaRPr>
          </a:p>
          <a:p>
            <a:pPr marL="457200" marR="0" lvl="0" indent="-356870" algn="l" rtl="0">
              <a:lnSpc>
                <a:spcPct val="90000"/>
              </a:lnSpc>
              <a:spcBef>
                <a:spcPts val="0"/>
              </a:spcBef>
              <a:spcAft>
                <a:spcPts val="0"/>
              </a:spcAft>
              <a:buSzPts val="2020"/>
              <a:buChar char="●"/>
            </a:pPr>
            <a:r>
              <a:rPr lang="fr-FR" sz="1550" dirty="0" err="1">
                <a:solidFill>
                  <a:srgbClr val="1D1D1D"/>
                </a:solidFill>
                <a:highlight>
                  <a:srgbClr val="FFFFFF"/>
                </a:highlight>
              </a:rPr>
              <a:t>Lower</a:t>
            </a:r>
            <a:r>
              <a:rPr lang="fr-FR" sz="1550" dirty="0">
                <a:solidFill>
                  <a:srgbClr val="1D1D1D"/>
                </a:solidFill>
                <a:highlight>
                  <a:srgbClr val="FFFFFF"/>
                </a:highlight>
              </a:rPr>
              <a:t> - middle </a:t>
            </a:r>
            <a:r>
              <a:rPr lang="fr-FR" sz="1550" dirty="0" err="1">
                <a:solidFill>
                  <a:srgbClr val="1D1D1D"/>
                </a:solidFill>
                <a:highlight>
                  <a:srgbClr val="FFFFFF"/>
                </a:highlight>
              </a:rPr>
              <a:t>income</a:t>
            </a:r>
            <a:r>
              <a:rPr lang="fr-FR" sz="1550" dirty="0">
                <a:solidFill>
                  <a:srgbClr val="1D1D1D"/>
                </a:solidFill>
                <a:highlight>
                  <a:srgbClr val="FFFFFF"/>
                </a:highlight>
              </a:rPr>
              <a:t> countries </a:t>
            </a:r>
            <a:endParaRPr sz="1550" dirty="0">
              <a:solidFill>
                <a:srgbClr val="1D1D1D"/>
              </a:solidFill>
              <a:highlight>
                <a:srgbClr val="FFFFFF"/>
              </a:highlight>
            </a:endParaRPr>
          </a:p>
          <a:p>
            <a:pPr marL="914400" marR="0" lvl="1" indent="-368300" algn="l" rtl="0">
              <a:lnSpc>
                <a:spcPct val="90000"/>
              </a:lnSpc>
              <a:spcBef>
                <a:spcPts val="0"/>
              </a:spcBef>
              <a:spcAft>
                <a:spcPts val="0"/>
              </a:spcAft>
              <a:buSzPts val="2200"/>
              <a:buChar char="○"/>
            </a:pPr>
            <a:r>
              <a:rPr lang="fr-FR" sz="1550" dirty="0">
                <a:solidFill>
                  <a:srgbClr val="1D1D1D"/>
                </a:solidFill>
                <a:highlight>
                  <a:srgbClr val="FFFFFF"/>
                </a:highlight>
              </a:rPr>
              <a:t>The </a:t>
            </a:r>
            <a:r>
              <a:rPr lang="fr-FR" sz="1550" dirty="0" err="1">
                <a:solidFill>
                  <a:srgbClr val="1D1D1D"/>
                </a:solidFill>
                <a:highlight>
                  <a:srgbClr val="FFFFFF"/>
                </a:highlight>
              </a:rPr>
              <a:t>most</a:t>
            </a:r>
            <a:r>
              <a:rPr lang="fr-FR" sz="1550" dirty="0">
                <a:solidFill>
                  <a:srgbClr val="1D1D1D"/>
                </a:solidFill>
                <a:highlight>
                  <a:srgbClr val="FFFFFF"/>
                </a:highlight>
              </a:rPr>
              <a:t> </a:t>
            </a:r>
            <a:r>
              <a:rPr lang="fr-FR" sz="1550" dirty="0" err="1">
                <a:solidFill>
                  <a:srgbClr val="1D1D1D"/>
                </a:solidFill>
                <a:highlight>
                  <a:srgbClr val="FFFFFF"/>
                </a:highlight>
              </a:rPr>
              <a:t>affected</a:t>
            </a:r>
            <a:r>
              <a:rPr lang="fr-FR" sz="1550" dirty="0">
                <a:solidFill>
                  <a:srgbClr val="1D1D1D"/>
                </a:solidFill>
                <a:highlight>
                  <a:srgbClr val="FFFFFF"/>
                </a:highlight>
              </a:rPr>
              <a:t> </a:t>
            </a:r>
            <a:endParaRPr sz="1550" dirty="0">
              <a:solidFill>
                <a:srgbClr val="1D1D1D"/>
              </a:solidFill>
              <a:highlight>
                <a:srgbClr val="FFFFFF"/>
              </a:highlight>
            </a:endParaRPr>
          </a:p>
          <a:p>
            <a:pPr marL="914400" marR="0" lvl="1" indent="-368300" algn="l" rtl="0">
              <a:lnSpc>
                <a:spcPct val="90000"/>
              </a:lnSpc>
              <a:spcBef>
                <a:spcPts val="0"/>
              </a:spcBef>
              <a:spcAft>
                <a:spcPts val="0"/>
              </a:spcAft>
              <a:buSzPts val="2200"/>
              <a:buChar char="○"/>
            </a:pPr>
            <a:r>
              <a:rPr lang="fr-FR" sz="1550" dirty="0" err="1">
                <a:solidFill>
                  <a:srgbClr val="1D1D1D"/>
                </a:solidFill>
                <a:highlight>
                  <a:srgbClr val="FFFFFF"/>
                </a:highlight>
              </a:rPr>
              <a:t>Better</a:t>
            </a:r>
            <a:r>
              <a:rPr lang="fr-FR" sz="1550" dirty="0">
                <a:solidFill>
                  <a:srgbClr val="1D1D1D"/>
                </a:solidFill>
                <a:highlight>
                  <a:srgbClr val="FFFFFF"/>
                </a:highlight>
              </a:rPr>
              <a:t> </a:t>
            </a:r>
            <a:r>
              <a:rPr lang="fr-FR" sz="1550" dirty="0" err="1">
                <a:solidFill>
                  <a:srgbClr val="1D1D1D"/>
                </a:solidFill>
                <a:highlight>
                  <a:srgbClr val="FFFFFF"/>
                </a:highlight>
              </a:rPr>
              <a:t>access</a:t>
            </a:r>
            <a:r>
              <a:rPr lang="fr-FR" sz="1550" dirty="0">
                <a:solidFill>
                  <a:srgbClr val="1D1D1D"/>
                </a:solidFill>
                <a:highlight>
                  <a:srgbClr val="FFFFFF"/>
                </a:highlight>
              </a:rPr>
              <a:t> to </a:t>
            </a:r>
            <a:r>
              <a:rPr lang="fr-FR" sz="1550" dirty="0" err="1">
                <a:solidFill>
                  <a:srgbClr val="1D1D1D"/>
                </a:solidFill>
                <a:highlight>
                  <a:srgbClr val="FFFFFF"/>
                </a:highlight>
              </a:rPr>
              <a:t>medicines</a:t>
            </a:r>
            <a:r>
              <a:rPr lang="fr-FR" sz="1550" dirty="0">
                <a:solidFill>
                  <a:srgbClr val="1D1D1D"/>
                </a:solidFill>
                <a:highlight>
                  <a:srgbClr val="FFFFFF"/>
                </a:highlight>
              </a:rPr>
              <a:t> </a:t>
            </a:r>
            <a:r>
              <a:rPr lang="fr-FR" sz="1400" dirty="0">
                <a:solidFill>
                  <a:srgbClr val="1D1D1D"/>
                </a:solidFill>
                <a:highlight>
                  <a:srgbClr val="FFFFFF"/>
                </a:highlight>
              </a:rPr>
              <a:t>(middle </a:t>
            </a:r>
            <a:r>
              <a:rPr lang="fr-FR" sz="1400" dirty="0" err="1">
                <a:solidFill>
                  <a:srgbClr val="1D1D1D"/>
                </a:solidFill>
                <a:highlight>
                  <a:srgbClr val="FFFFFF"/>
                </a:highlight>
              </a:rPr>
              <a:t>compared</a:t>
            </a:r>
            <a:r>
              <a:rPr lang="fr-FR" sz="1400" dirty="0">
                <a:solidFill>
                  <a:srgbClr val="1D1D1D"/>
                </a:solidFill>
                <a:highlight>
                  <a:srgbClr val="FFFFFF"/>
                </a:highlight>
              </a:rPr>
              <a:t> to </a:t>
            </a:r>
            <a:r>
              <a:rPr lang="fr-FR" sz="1400" dirty="0" err="1">
                <a:solidFill>
                  <a:srgbClr val="1D1D1D"/>
                </a:solidFill>
                <a:highlight>
                  <a:srgbClr val="FFFFFF"/>
                </a:highlight>
              </a:rPr>
              <a:t>low-income</a:t>
            </a:r>
            <a:r>
              <a:rPr lang="fr-FR" sz="1400" dirty="0">
                <a:solidFill>
                  <a:srgbClr val="1D1D1D"/>
                </a:solidFill>
                <a:highlight>
                  <a:srgbClr val="FFFFFF"/>
                </a:highlight>
              </a:rPr>
              <a:t> countries)</a:t>
            </a:r>
            <a:endParaRPr sz="1400" dirty="0">
              <a:solidFill>
                <a:srgbClr val="1D1D1D"/>
              </a:solidFill>
              <a:highlight>
                <a:srgbClr val="FFFFFF"/>
              </a:highlight>
            </a:endParaRPr>
          </a:p>
          <a:p>
            <a:pPr marL="914400" marR="0" lvl="1" indent="-368300" algn="l" rtl="0">
              <a:lnSpc>
                <a:spcPct val="90000"/>
              </a:lnSpc>
              <a:spcBef>
                <a:spcPts val="0"/>
              </a:spcBef>
              <a:spcAft>
                <a:spcPts val="0"/>
              </a:spcAft>
              <a:buSzPts val="2200"/>
              <a:buChar char="○"/>
            </a:pPr>
            <a:r>
              <a:rPr lang="fr-FR" sz="1550" dirty="0" err="1">
                <a:solidFill>
                  <a:srgbClr val="1D1D1D"/>
                </a:solidFill>
                <a:highlight>
                  <a:srgbClr val="FFFFFF"/>
                </a:highlight>
              </a:rPr>
              <a:t>Lack</a:t>
            </a:r>
            <a:r>
              <a:rPr lang="fr-FR" sz="1550" dirty="0">
                <a:solidFill>
                  <a:srgbClr val="1D1D1D"/>
                </a:solidFill>
                <a:highlight>
                  <a:srgbClr val="FFFFFF"/>
                </a:highlight>
              </a:rPr>
              <a:t> </a:t>
            </a:r>
            <a:r>
              <a:rPr lang="fr-FR" sz="1550" dirty="0" err="1">
                <a:solidFill>
                  <a:srgbClr val="1D1D1D"/>
                </a:solidFill>
                <a:highlight>
                  <a:srgbClr val="FFFFFF"/>
                </a:highlight>
              </a:rPr>
              <a:t>wastewater</a:t>
            </a:r>
            <a:r>
              <a:rPr lang="fr-FR" sz="1550" dirty="0">
                <a:solidFill>
                  <a:srgbClr val="1D1D1D"/>
                </a:solidFill>
                <a:highlight>
                  <a:srgbClr val="FFFFFF"/>
                </a:highlight>
              </a:rPr>
              <a:t> </a:t>
            </a:r>
            <a:r>
              <a:rPr lang="fr-FR" sz="1550" dirty="0" err="1">
                <a:solidFill>
                  <a:srgbClr val="1D1D1D"/>
                </a:solidFill>
                <a:highlight>
                  <a:srgbClr val="FFFFFF"/>
                </a:highlight>
              </a:rPr>
              <a:t>treatment</a:t>
            </a:r>
            <a:r>
              <a:rPr lang="fr-FR" sz="1550" dirty="0">
                <a:solidFill>
                  <a:srgbClr val="1D1D1D"/>
                </a:solidFill>
                <a:highlight>
                  <a:srgbClr val="FFFFFF"/>
                </a:highlight>
              </a:rPr>
              <a:t> infrastructure </a:t>
            </a:r>
            <a:endParaRPr sz="1550" dirty="0">
              <a:solidFill>
                <a:srgbClr val="1D1D1D"/>
              </a:solidFill>
              <a:highlight>
                <a:schemeClr val="lt1"/>
              </a:highlight>
            </a:endParaRPr>
          </a:p>
          <a:p>
            <a:pPr marL="914400" lvl="1" indent="-356869" algn="l" rtl="0">
              <a:spcBef>
                <a:spcPts val="0"/>
              </a:spcBef>
              <a:spcAft>
                <a:spcPts val="0"/>
              </a:spcAft>
              <a:buSzPts val="2020"/>
              <a:buChar char="○"/>
            </a:pPr>
            <a:r>
              <a:rPr lang="fr-FR" sz="1550" dirty="0" err="1">
                <a:solidFill>
                  <a:srgbClr val="1D1D1D"/>
                </a:solidFill>
                <a:highlight>
                  <a:schemeClr val="lt1"/>
                </a:highlight>
              </a:rPr>
              <a:t>Drugs</a:t>
            </a:r>
            <a:r>
              <a:rPr lang="fr-FR" sz="1550" dirty="0">
                <a:solidFill>
                  <a:srgbClr val="1D1D1D"/>
                </a:solidFill>
                <a:highlight>
                  <a:schemeClr val="lt1"/>
                </a:highlight>
              </a:rPr>
              <a:t> enter </a:t>
            </a:r>
            <a:r>
              <a:rPr lang="fr-FR" sz="1550" dirty="0" err="1">
                <a:solidFill>
                  <a:srgbClr val="1D1D1D"/>
                </a:solidFill>
                <a:highlight>
                  <a:schemeClr val="lt1"/>
                </a:highlight>
              </a:rPr>
              <a:t>waterways</a:t>
            </a:r>
            <a:r>
              <a:rPr lang="fr-FR" sz="1550" dirty="0">
                <a:solidFill>
                  <a:srgbClr val="1D1D1D"/>
                </a:solidFill>
                <a:highlight>
                  <a:schemeClr val="lt1"/>
                </a:highlight>
              </a:rPr>
              <a:t> </a:t>
            </a:r>
            <a:r>
              <a:rPr lang="fr-FR" sz="1550" dirty="0" err="1">
                <a:solidFill>
                  <a:srgbClr val="1D1D1D"/>
                </a:solidFill>
                <a:highlight>
                  <a:schemeClr val="lt1"/>
                </a:highlight>
              </a:rPr>
              <a:t>untreated</a:t>
            </a:r>
            <a:endParaRPr sz="1550" dirty="0">
              <a:solidFill>
                <a:srgbClr val="1D1D1D"/>
              </a:solidFill>
              <a:highlight>
                <a:srgbClr val="FFFFFF"/>
              </a:highlight>
            </a:endParaRPr>
          </a:p>
          <a:p>
            <a:pPr marL="457200" marR="0" lvl="0" indent="0" algn="l" rtl="0">
              <a:lnSpc>
                <a:spcPct val="90000"/>
              </a:lnSpc>
              <a:spcBef>
                <a:spcPts val="0"/>
              </a:spcBef>
              <a:spcAft>
                <a:spcPts val="0"/>
              </a:spcAft>
              <a:buNone/>
            </a:pPr>
            <a:endParaRPr sz="1550" dirty="0">
              <a:solidFill>
                <a:srgbClr val="1D1D1D"/>
              </a:solidFill>
              <a:highlight>
                <a:srgbClr val="FFFFFF"/>
              </a:highlight>
            </a:endParaRPr>
          </a:p>
          <a:p>
            <a:pPr marL="457200" marR="0" lvl="0" indent="-356870" algn="l" rtl="0">
              <a:lnSpc>
                <a:spcPct val="90000"/>
              </a:lnSpc>
              <a:spcBef>
                <a:spcPts val="0"/>
              </a:spcBef>
              <a:spcAft>
                <a:spcPts val="0"/>
              </a:spcAft>
              <a:buSzPts val="2020"/>
              <a:buChar char="●"/>
            </a:pPr>
            <a:r>
              <a:rPr lang="fr-FR" sz="1550" dirty="0">
                <a:solidFill>
                  <a:srgbClr val="1D1D1D"/>
                </a:solidFill>
                <a:highlight>
                  <a:srgbClr val="FFFFFF"/>
                </a:highlight>
              </a:rPr>
              <a:t>High </a:t>
            </a:r>
            <a:r>
              <a:rPr lang="fr-FR" sz="1550" dirty="0" err="1">
                <a:solidFill>
                  <a:srgbClr val="1D1D1D"/>
                </a:solidFill>
                <a:highlight>
                  <a:srgbClr val="FFFFFF"/>
                </a:highlight>
              </a:rPr>
              <a:t>income</a:t>
            </a:r>
            <a:r>
              <a:rPr lang="fr-FR" sz="1550" dirty="0">
                <a:solidFill>
                  <a:srgbClr val="1D1D1D"/>
                </a:solidFill>
                <a:highlight>
                  <a:srgbClr val="FFFFFF"/>
                </a:highlight>
              </a:rPr>
              <a:t> countries</a:t>
            </a:r>
            <a:endParaRPr sz="1550" dirty="0">
              <a:solidFill>
                <a:srgbClr val="1D1D1D"/>
              </a:solidFill>
              <a:highlight>
                <a:srgbClr val="FFFFFF"/>
              </a:highlight>
            </a:endParaRPr>
          </a:p>
          <a:p>
            <a:pPr marL="914400" marR="0" lvl="1" indent="-368300" algn="l" rtl="0">
              <a:lnSpc>
                <a:spcPct val="90000"/>
              </a:lnSpc>
              <a:spcBef>
                <a:spcPts val="0"/>
              </a:spcBef>
              <a:spcAft>
                <a:spcPts val="0"/>
              </a:spcAft>
              <a:buSzPts val="2200"/>
              <a:buChar char="○"/>
            </a:pPr>
            <a:r>
              <a:rPr lang="fr-FR" sz="1550" dirty="0">
                <a:solidFill>
                  <a:srgbClr val="1D1D1D"/>
                </a:solidFill>
                <a:highlight>
                  <a:srgbClr val="FFFFFF"/>
                </a:highlight>
              </a:rPr>
              <a:t>Advanced </a:t>
            </a:r>
            <a:r>
              <a:rPr lang="fr-FR" sz="1550" dirty="0" err="1">
                <a:solidFill>
                  <a:srgbClr val="1D1D1D"/>
                </a:solidFill>
                <a:highlight>
                  <a:srgbClr val="FFFFFF"/>
                </a:highlight>
              </a:rPr>
              <a:t>wastewater</a:t>
            </a:r>
            <a:r>
              <a:rPr lang="fr-FR" sz="1550" dirty="0">
                <a:solidFill>
                  <a:srgbClr val="1D1D1D"/>
                </a:solidFill>
                <a:highlight>
                  <a:srgbClr val="FFFFFF"/>
                </a:highlight>
              </a:rPr>
              <a:t> management </a:t>
            </a:r>
            <a:r>
              <a:rPr lang="fr-FR" sz="1550" dirty="0" err="1">
                <a:solidFill>
                  <a:srgbClr val="1D1D1D"/>
                </a:solidFill>
                <a:highlight>
                  <a:srgbClr val="FFFFFF"/>
                </a:highlight>
              </a:rPr>
              <a:t>systems</a:t>
            </a:r>
            <a:r>
              <a:rPr lang="fr-FR" sz="1550" dirty="0">
                <a:solidFill>
                  <a:srgbClr val="1D1D1D"/>
                </a:solidFill>
                <a:highlight>
                  <a:srgbClr val="FFFFFF"/>
                </a:highlight>
              </a:rPr>
              <a:t> + </a:t>
            </a:r>
            <a:r>
              <a:rPr lang="fr-FR" sz="1550" dirty="0" err="1">
                <a:solidFill>
                  <a:srgbClr val="1D1D1D"/>
                </a:solidFill>
                <a:highlight>
                  <a:srgbClr val="FFFFFF"/>
                </a:highlight>
              </a:rPr>
              <a:t>tighter</a:t>
            </a:r>
            <a:r>
              <a:rPr lang="fr-FR" sz="1550" dirty="0">
                <a:solidFill>
                  <a:srgbClr val="1D1D1D"/>
                </a:solidFill>
                <a:highlight>
                  <a:srgbClr val="FFFFFF"/>
                </a:highlight>
              </a:rPr>
              <a:t> </a:t>
            </a:r>
            <a:r>
              <a:rPr lang="fr-FR" sz="1550" dirty="0" err="1">
                <a:solidFill>
                  <a:srgbClr val="1D1D1D"/>
                </a:solidFill>
                <a:highlight>
                  <a:srgbClr val="FFFFFF"/>
                </a:highlight>
              </a:rPr>
              <a:t>regulation</a:t>
            </a:r>
            <a:r>
              <a:rPr lang="fr-FR" sz="1550" dirty="0">
                <a:solidFill>
                  <a:srgbClr val="1D1D1D"/>
                </a:solidFill>
                <a:highlight>
                  <a:srgbClr val="FFFFFF"/>
                </a:highlight>
              </a:rPr>
              <a:t> </a:t>
            </a:r>
            <a:endParaRPr sz="1550" dirty="0">
              <a:solidFill>
                <a:srgbClr val="1D1D1D"/>
              </a:solidFill>
              <a:highlight>
                <a:srgbClr val="FFFFFF"/>
              </a:highlight>
            </a:endParaRPr>
          </a:p>
          <a:p>
            <a:pPr marL="914400" marR="0" lvl="1" indent="-368300" algn="l" rtl="0">
              <a:lnSpc>
                <a:spcPct val="90000"/>
              </a:lnSpc>
              <a:spcBef>
                <a:spcPts val="0"/>
              </a:spcBef>
              <a:spcAft>
                <a:spcPts val="0"/>
              </a:spcAft>
              <a:buSzPts val="2200"/>
              <a:buChar char="○"/>
            </a:pPr>
            <a:r>
              <a:rPr lang="fr-FR" sz="1550" dirty="0" err="1">
                <a:solidFill>
                  <a:srgbClr val="1D1D1D"/>
                </a:solidFill>
                <a:highlight>
                  <a:srgbClr val="FFFFFF"/>
                </a:highlight>
              </a:rPr>
              <a:t>Sower</a:t>
            </a:r>
            <a:r>
              <a:rPr lang="fr-FR" sz="1550" dirty="0">
                <a:solidFill>
                  <a:srgbClr val="1D1D1D"/>
                </a:solidFill>
                <a:highlight>
                  <a:srgbClr val="FFFFFF"/>
                </a:highlight>
              </a:rPr>
              <a:t> </a:t>
            </a:r>
            <a:r>
              <a:rPr lang="fr-FR" sz="1550" dirty="0" err="1">
                <a:solidFill>
                  <a:srgbClr val="1D1D1D"/>
                </a:solidFill>
                <a:highlight>
                  <a:srgbClr val="FFFFFF"/>
                </a:highlight>
              </a:rPr>
              <a:t>levels</a:t>
            </a:r>
            <a:r>
              <a:rPr lang="fr-FR" sz="1550" dirty="0">
                <a:solidFill>
                  <a:srgbClr val="1D1D1D"/>
                </a:solidFill>
                <a:highlight>
                  <a:srgbClr val="FFFFFF"/>
                </a:highlight>
              </a:rPr>
              <a:t> of pollution </a:t>
            </a:r>
            <a:r>
              <a:rPr lang="fr-FR" sz="1550" dirty="0" err="1">
                <a:solidFill>
                  <a:srgbClr val="1D1D1D"/>
                </a:solidFill>
                <a:highlight>
                  <a:srgbClr val="FFFFFF"/>
                </a:highlight>
              </a:rPr>
              <a:t>despite</a:t>
            </a:r>
            <a:r>
              <a:rPr lang="fr-FR" sz="1550" dirty="0">
                <a:solidFill>
                  <a:srgbClr val="1D1D1D"/>
                </a:solidFill>
                <a:highlight>
                  <a:srgbClr val="FFFFFF"/>
                </a:highlight>
              </a:rPr>
              <a:t> </a:t>
            </a:r>
            <a:r>
              <a:rPr lang="fr-FR" sz="1550" dirty="0" err="1">
                <a:solidFill>
                  <a:srgbClr val="1D1D1D"/>
                </a:solidFill>
                <a:highlight>
                  <a:srgbClr val="FFFFFF"/>
                </a:highlight>
              </a:rPr>
              <a:t>higher</a:t>
            </a:r>
            <a:r>
              <a:rPr lang="fr-FR" sz="1550" dirty="0">
                <a:solidFill>
                  <a:srgbClr val="1D1D1D"/>
                </a:solidFill>
                <a:highlight>
                  <a:srgbClr val="FFFFFF"/>
                </a:highlight>
              </a:rPr>
              <a:t> </a:t>
            </a:r>
            <a:r>
              <a:rPr lang="fr-FR" sz="1550" dirty="0" err="1">
                <a:solidFill>
                  <a:srgbClr val="1D1D1D"/>
                </a:solidFill>
                <a:highlight>
                  <a:srgbClr val="FFFFFF"/>
                </a:highlight>
              </a:rPr>
              <a:t>overall</a:t>
            </a:r>
            <a:r>
              <a:rPr lang="fr-FR" sz="1550" dirty="0">
                <a:solidFill>
                  <a:srgbClr val="1D1D1D"/>
                </a:solidFill>
                <a:highlight>
                  <a:srgbClr val="FFFFFF"/>
                </a:highlight>
              </a:rPr>
              <a:t> </a:t>
            </a:r>
            <a:r>
              <a:rPr lang="fr-FR" sz="1550" dirty="0" err="1">
                <a:solidFill>
                  <a:srgbClr val="1D1D1D"/>
                </a:solidFill>
                <a:highlight>
                  <a:srgbClr val="FFFFFF"/>
                </a:highlight>
              </a:rPr>
              <a:t>drug</a:t>
            </a:r>
            <a:r>
              <a:rPr lang="fr-FR" sz="1550" dirty="0">
                <a:solidFill>
                  <a:srgbClr val="1D1D1D"/>
                </a:solidFill>
                <a:highlight>
                  <a:srgbClr val="FFFFFF"/>
                </a:highlight>
              </a:rPr>
              <a:t> </a:t>
            </a:r>
            <a:r>
              <a:rPr lang="fr-FR" sz="1550" dirty="0" err="1">
                <a:solidFill>
                  <a:srgbClr val="1D1D1D"/>
                </a:solidFill>
                <a:highlight>
                  <a:srgbClr val="FFFFFF"/>
                </a:highlight>
              </a:rPr>
              <a:t>consumption</a:t>
            </a:r>
            <a:endParaRPr sz="1550" dirty="0">
              <a:solidFill>
                <a:srgbClr val="1D1D1D"/>
              </a:solidFill>
              <a:highlight>
                <a:srgbClr val="FFFFFF"/>
              </a:highlight>
            </a:endParaRPr>
          </a:p>
          <a:p>
            <a:pPr marL="0" lvl="0" indent="0" algn="l" rtl="0">
              <a:spcBef>
                <a:spcPts val="0"/>
              </a:spcBef>
              <a:spcAft>
                <a:spcPts val="0"/>
              </a:spcAft>
              <a:buNone/>
            </a:pPr>
            <a:endParaRPr sz="1550" dirty="0">
              <a:solidFill>
                <a:srgbClr val="1D1D1D"/>
              </a:solidFill>
              <a:highlight>
                <a:schemeClr val="lt1"/>
              </a:highlight>
            </a:endParaRPr>
          </a:p>
          <a:p>
            <a:pPr marL="0" lvl="0" indent="0" algn="l" rtl="0">
              <a:spcBef>
                <a:spcPts val="0"/>
              </a:spcBef>
              <a:spcAft>
                <a:spcPts val="0"/>
              </a:spcAft>
              <a:buNone/>
            </a:pPr>
            <a:endParaRPr sz="1550" dirty="0">
              <a:solidFill>
                <a:srgbClr val="1D1D1D"/>
              </a:solidFill>
              <a:highlight>
                <a:srgbClr val="FFFFFF"/>
              </a:highlight>
            </a:endParaRPr>
          </a:p>
        </p:txBody>
      </p:sp>
      <p:sp>
        <p:nvSpPr>
          <p:cNvPr id="241" name="Google Shape;241;g319ca3a809d_0_14"/>
          <p:cNvSpPr txBox="1">
            <a:spLocks noGrp="1"/>
          </p:cNvSpPr>
          <p:nvPr>
            <p:ph type="title"/>
          </p:nvPr>
        </p:nvSpPr>
        <p:spPr>
          <a:xfrm>
            <a:off x="718675" y="131025"/>
            <a:ext cx="8278800" cy="1072800"/>
          </a:xfrm>
          <a:prstGeom prst="rect">
            <a:avLst/>
          </a:prstGeom>
          <a:noFill/>
          <a:ln>
            <a:noFill/>
          </a:ln>
        </p:spPr>
        <p:txBody>
          <a:bodyPr spcFirstLastPara="1" wrap="square" lIns="180000" tIns="0" rIns="72000" bIns="46800" anchor="t" anchorCtr="0">
            <a:normAutofit fontScale="90000"/>
          </a:bodyPr>
          <a:lstStyle/>
          <a:p>
            <a:pPr marL="0" lvl="0" indent="0" algn="l" rtl="0">
              <a:lnSpc>
                <a:spcPct val="90000"/>
              </a:lnSpc>
              <a:spcBef>
                <a:spcPts val="0"/>
              </a:spcBef>
              <a:spcAft>
                <a:spcPts val="0"/>
              </a:spcAft>
              <a:buClr>
                <a:schemeClr val="dk1"/>
              </a:buClr>
              <a:buSzPct val="128000"/>
              <a:buFont typeface="Libre Franklin"/>
              <a:buNone/>
            </a:pPr>
            <a:r>
              <a:rPr lang="fr-FR" sz="2500"/>
              <a:t>Socioeconomics of Pharmaceutical Pollution</a:t>
            </a:r>
            <a:endParaRPr sz="2500"/>
          </a:p>
          <a:p>
            <a:pPr marL="0" lvl="0" indent="0" algn="l" rtl="0">
              <a:spcBef>
                <a:spcPts val="1200"/>
              </a:spcBef>
              <a:spcAft>
                <a:spcPts val="0"/>
              </a:spcAft>
              <a:buNone/>
            </a:pPr>
            <a:r>
              <a:rPr lang="fr-FR" sz="1700"/>
              <a:t>Linked to income levels, Socioeconomic disparities in healthcare and infrastructure</a:t>
            </a:r>
            <a:endParaRPr sz="1700"/>
          </a:p>
          <a:p>
            <a:pPr marL="0" lvl="0" indent="0" algn="l" rtl="0">
              <a:spcBef>
                <a:spcPts val="1200"/>
              </a:spcBef>
              <a:spcAft>
                <a:spcPts val="1200"/>
              </a:spcAft>
              <a:buNone/>
            </a:pPr>
            <a:endParaRPr sz="1700"/>
          </a:p>
        </p:txBody>
      </p:sp>
      <p:sp>
        <p:nvSpPr>
          <p:cNvPr id="242" name="Google Shape;242;g319ca3a809d_0_14"/>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Jessica</a:t>
            </a:r>
            <a:endParaRPr/>
          </a:p>
        </p:txBody>
      </p:sp>
      <p:sp>
        <p:nvSpPr>
          <p:cNvPr id="243" name="Google Shape;243;g319ca3a809d_0_14"/>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11</a:t>
            </a:fld>
            <a:endParaRPr/>
          </a:p>
        </p:txBody>
      </p:sp>
      <p:sp>
        <p:nvSpPr>
          <p:cNvPr id="244" name="Google Shape;244;g319ca3a809d_0_14"/>
          <p:cNvSpPr txBox="1">
            <a:spLocks noGrp="1"/>
          </p:cNvSpPr>
          <p:nvPr>
            <p:ph type="dt" idx="10"/>
          </p:nvPr>
        </p:nvSpPr>
        <p:spPr>
          <a:xfrm rot="-5400000">
            <a:off x="-1214849" y="277854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pic>
        <p:nvPicPr>
          <p:cNvPr id="245" name="Google Shape;245;g319ca3a809d_0_14"/>
          <p:cNvPicPr preferRelativeResize="0"/>
          <p:nvPr/>
        </p:nvPicPr>
        <p:blipFill rotWithShape="1">
          <a:blip r:embed="rId3">
            <a:alphaModFix/>
          </a:blip>
          <a:srcRect r="28931"/>
          <a:stretch/>
        </p:blipFill>
        <p:spPr>
          <a:xfrm>
            <a:off x="5202225" y="1338663"/>
            <a:ext cx="3429026" cy="3074551"/>
          </a:xfrm>
          <a:prstGeom prst="rect">
            <a:avLst/>
          </a:prstGeom>
          <a:noFill/>
          <a:ln>
            <a:noFill/>
          </a:ln>
        </p:spPr>
      </p:pic>
      <p:sp>
        <p:nvSpPr>
          <p:cNvPr id="246" name="Google Shape;246;g319ca3a809d_0_14"/>
          <p:cNvSpPr txBox="1"/>
          <p:nvPr/>
        </p:nvSpPr>
        <p:spPr>
          <a:xfrm>
            <a:off x="5260152" y="4548050"/>
            <a:ext cx="3429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700">
                <a:solidFill>
                  <a:schemeClr val="dk1"/>
                </a:solidFill>
              </a:rPr>
              <a:t>Source : https://www.reactgroup.org/news-and-views/news-and-opinions/year-2020/antibiotic-pollution-india-scores-a-global-first-with-effluent-limits/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d6b32fc6c9_0_0"/>
          <p:cNvSpPr txBox="1">
            <a:spLocks noGrp="1"/>
          </p:cNvSpPr>
          <p:nvPr>
            <p:ph type="body" idx="1"/>
          </p:nvPr>
        </p:nvSpPr>
        <p:spPr>
          <a:xfrm>
            <a:off x="613000" y="850200"/>
            <a:ext cx="7903200" cy="2067000"/>
          </a:xfrm>
          <a:prstGeom prst="rect">
            <a:avLst/>
          </a:prstGeom>
          <a:noFill/>
          <a:ln>
            <a:noFill/>
          </a:ln>
        </p:spPr>
        <p:txBody>
          <a:bodyPr spcFirstLastPara="1" wrap="square" lIns="180000" tIns="45700" rIns="91425" bIns="45700" anchor="t" anchorCtr="0">
            <a:normAutofit/>
          </a:bodyPr>
          <a:lstStyle/>
          <a:p>
            <a:pPr marL="0" marR="0" lvl="0" indent="0" algn="l" rtl="0">
              <a:lnSpc>
                <a:spcPct val="90000"/>
              </a:lnSpc>
              <a:spcBef>
                <a:spcPts val="0"/>
              </a:spcBef>
              <a:spcAft>
                <a:spcPts val="0"/>
              </a:spcAft>
              <a:buNone/>
            </a:pPr>
            <a:endParaRPr sz="1150" dirty="0">
              <a:solidFill>
                <a:srgbClr val="1D1D1D"/>
              </a:solidFill>
              <a:highlight>
                <a:srgbClr val="FFFFFF"/>
              </a:highlight>
            </a:endParaRPr>
          </a:p>
          <a:p>
            <a:pPr marL="457200" marR="0" lvl="0" indent="-356870" algn="l" rtl="0">
              <a:lnSpc>
                <a:spcPct val="90000"/>
              </a:lnSpc>
              <a:spcBef>
                <a:spcPts val="0"/>
              </a:spcBef>
              <a:spcAft>
                <a:spcPts val="0"/>
              </a:spcAft>
              <a:buSzPts val="2020"/>
              <a:buChar char="●"/>
            </a:pPr>
            <a:r>
              <a:rPr lang="fr-FR" sz="1550" dirty="0" err="1">
                <a:solidFill>
                  <a:srgbClr val="1D1D1D"/>
                </a:solidFill>
                <a:highlight>
                  <a:srgbClr val="FFFFFF"/>
                </a:highlight>
              </a:rPr>
              <a:t>Lower</a:t>
            </a:r>
            <a:r>
              <a:rPr lang="fr-FR" sz="1550" dirty="0">
                <a:solidFill>
                  <a:srgbClr val="1D1D1D"/>
                </a:solidFill>
                <a:highlight>
                  <a:srgbClr val="FFFFFF"/>
                </a:highlight>
              </a:rPr>
              <a:t> </a:t>
            </a:r>
            <a:r>
              <a:rPr lang="fr-FR" sz="1550" dirty="0" err="1">
                <a:solidFill>
                  <a:srgbClr val="1D1D1D"/>
                </a:solidFill>
                <a:highlight>
                  <a:srgbClr val="FFFFFF"/>
                </a:highlight>
              </a:rPr>
              <a:t>income</a:t>
            </a:r>
            <a:r>
              <a:rPr lang="fr-FR" sz="1550" dirty="0">
                <a:solidFill>
                  <a:srgbClr val="1D1D1D"/>
                </a:solidFill>
                <a:highlight>
                  <a:srgbClr val="FFFFFF"/>
                </a:highlight>
              </a:rPr>
              <a:t> countries </a:t>
            </a:r>
            <a:endParaRPr sz="1550" dirty="0">
              <a:solidFill>
                <a:srgbClr val="1D1D1D"/>
              </a:solidFill>
              <a:highlight>
                <a:srgbClr val="FFFFFF"/>
              </a:highlight>
            </a:endParaRPr>
          </a:p>
          <a:p>
            <a:pPr marL="914400" marR="0" lvl="1" indent="-356869" algn="l" rtl="0">
              <a:lnSpc>
                <a:spcPct val="90000"/>
              </a:lnSpc>
              <a:spcBef>
                <a:spcPts val="0"/>
              </a:spcBef>
              <a:spcAft>
                <a:spcPts val="0"/>
              </a:spcAft>
              <a:buSzPts val="2020"/>
              <a:buChar char="○"/>
            </a:pPr>
            <a:r>
              <a:rPr lang="fr-FR" sz="1550" dirty="0" err="1">
                <a:solidFill>
                  <a:srgbClr val="1D1D1D"/>
                </a:solidFill>
                <a:highlight>
                  <a:srgbClr val="FFFFFF"/>
                </a:highlight>
              </a:rPr>
              <a:t>Antibiotics</a:t>
            </a:r>
            <a:r>
              <a:rPr lang="fr-FR" sz="1550" dirty="0">
                <a:solidFill>
                  <a:srgbClr val="1D1D1D"/>
                </a:solidFill>
                <a:highlight>
                  <a:srgbClr val="FFFFFF"/>
                </a:highlight>
              </a:rPr>
              <a:t> and </a:t>
            </a:r>
            <a:r>
              <a:rPr lang="fr-FR" sz="1550" dirty="0" err="1">
                <a:solidFill>
                  <a:srgbClr val="1D1D1D"/>
                </a:solidFill>
                <a:highlight>
                  <a:srgbClr val="FFFFFF"/>
                </a:highlight>
              </a:rPr>
              <a:t>painkillers</a:t>
            </a:r>
            <a:endParaRPr sz="1550" dirty="0">
              <a:solidFill>
                <a:srgbClr val="1D1D1D"/>
              </a:solidFill>
              <a:highlight>
                <a:srgbClr val="FFFFFF"/>
              </a:highlight>
            </a:endParaRPr>
          </a:p>
          <a:p>
            <a:pPr marL="914400" marR="0" lvl="1" indent="-356869" algn="l" rtl="0">
              <a:lnSpc>
                <a:spcPct val="90000"/>
              </a:lnSpc>
              <a:spcBef>
                <a:spcPts val="0"/>
              </a:spcBef>
              <a:spcAft>
                <a:spcPts val="0"/>
              </a:spcAft>
              <a:buSzPts val="2020"/>
              <a:buChar char="○"/>
            </a:pPr>
            <a:r>
              <a:rPr lang="fr-FR" sz="1550" dirty="0" err="1">
                <a:solidFill>
                  <a:srgbClr val="1D1D1D"/>
                </a:solidFill>
                <a:highlight>
                  <a:srgbClr val="FFFFFF"/>
                </a:highlight>
              </a:rPr>
              <a:t>Used</a:t>
            </a:r>
            <a:r>
              <a:rPr lang="fr-FR" sz="1550" dirty="0">
                <a:solidFill>
                  <a:srgbClr val="1D1D1D"/>
                </a:solidFill>
                <a:highlight>
                  <a:srgbClr val="FFFFFF"/>
                </a:highlight>
              </a:rPr>
              <a:t> / </a:t>
            </a:r>
            <a:r>
              <a:rPr lang="fr-FR" sz="1550" dirty="0" err="1">
                <a:solidFill>
                  <a:srgbClr val="1D1D1D"/>
                </a:solidFill>
                <a:highlight>
                  <a:srgbClr val="FFFFFF"/>
                </a:highlight>
              </a:rPr>
              <a:t>sold</a:t>
            </a:r>
            <a:r>
              <a:rPr lang="fr-FR" sz="1550" dirty="0">
                <a:solidFill>
                  <a:srgbClr val="1D1D1D"/>
                </a:solidFill>
                <a:highlight>
                  <a:srgbClr val="FFFFFF"/>
                </a:highlight>
              </a:rPr>
              <a:t> </a:t>
            </a:r>
            <a:r>
              <a:rPr lang="fr-FR" sz="1550" dirty="0" err="1">
                <a:solidFill>
                  <a:srgbClr val="1D1D1D"/>
                </a:solidFill>
                <a:highlight>
                  <a:srgbClr val="FFFFFF"/>
                </a:highlight>
              </a:rPr>
              <a:t>without</a:t>
            </a:r>
            <a:r>
              <a:rPr lang="fr-FR" sz="1550" dirty="0">
                <a:solidFill>
                  <a:srgbClr val="1D1D1D"/>
                </a:solidFill>
                <a:highlight>
                  <a:srgbClr val="FFFFFF"/>
                </a:highlight>
              </a:rPr>
              <a:t> strict </a:t>
            </a:r>
            <a:r>
              <a:rPr lang="fr-FR" sz="1550" dirty="0" err="1">
                <a:solidFill>
                  <a:srgbClr val="1D1D1D"/>
                </a:solidFill>
                <a:highlight>
                  <a:srgbClr val="FFFFFF"/>
                </a:highlight>
              </a:rPr>
              <a:t>regulation</a:t>
            </a:r>
            <a:endParaRPr sz="1100" dirty="0">
              <a:latin typeface="Libre Franklin"/>
              <a:ea typeface="Libre Franklin"/>
              <a:cs typeface="Libre Franklin"/>
              <a:sym typeface="Libre Franklin"/>
            </a:endParaRPr>
          </a:p>
          <a:p>
            <a:pPr marL="457200" marR="0" lvl="0" indent="-356870" algn="l" rtl="0">
              <a:lnSpc>
                <a:spcPct val="90000"/>
              </a:lnSpc>
              <a:spcBef>
                <a:spcPts val="0"/>
              </a:spcBef>
              <a:spcAft>
                <a:spcPts val="0"/>
              </a:spcAft>
              <a:buSzPts val="2020"/>
              <a:buChar char="●"/>
            </a:pPr>
            <a:r>
              <a:rPr lang="fr-FR" sz="1550" dirty="0">
                <a:solidFill>
                  <a:srgbClr val="1D1D1D"/>
                </a:solidFill>
                <a:highlight>
                  <a:srgbClr val="FFFFFF"/>
                </a:highlight>
              </a:rPr>
              <a:t>High </a:t>
            </a:r>
            <a:r>
              <a:rPr lang="fr-FR" sz="1550" dirty="0" err="1">
                <a:solidFill>
                  <a:srgbClr val="1D1D1D"/>
                </a:solidFill>
                <a:highlight>
                  <a:srgbClr val="FFFFFF"/>
                </a:highlight>
              </a:rPr>
              <a:t>income</a:t>
            </a:r>
            <a:r>
              <a:rPr lang="fr-FR" sz="1550" dirty="0">
                <a:solidFill>
                  <a:srgbClr val="1D1D1D"/>
                </a:solidFill>
                <a:highlight>
                  <a:srgbClr val="FFFFFF"/>
                </a:highlight>
              </a:rPr>
              <a:t> countries</a:t>
            </a:r>
            <a:endParaRPr sz="1550" dirty="0">
              <a:solidFill>
                <a:srgbClr val="1D1D1D"/>
              </a:solidFill>
              <a:highlight>
                <a:srgbClr val="FFFFFF"/>
              </a:highlight>
            </a:endParaRPr>
          </a:p>
          <a:p>
            <a:pPr marL="914400" marR="0" lvl="1" indent="-356869" algn="l" rtl="0">
              <a:lnSpc>
                <a:spcPct val="90000"/>
              </a:lnSpc>
              <a:spcBef>
                <a:spcPts val="0"/>
              </a:spcBef>
              <a:spcAft>
                <a:spcPts val="0"/>
              </a:spcAft>
              <a:buSzPts val="2020"/>
              <a:buChar char="○"/>
            </a:pPr>
            <a:r>
              <a:rPr lang="fr-FR" sz="1550" dirty="0" err="1">
                <a:solidFill>
                  <a:srgbClr val="1D1D1D"/>
                </a:solidFill>
                <a:highlight>
                  <a:srgbClr val="FFFFFF"/>
                </a:highlight>
              </a:rPr>
              <a:t>Antidepressants</a:t>
            </a:r>
            <a:r>
              <a:rPr lang="fr-FR" sz="1550" dirty="0">
                <a:solidFill>
                  <a:srgbClr val="1D1D1D"/>
                </a:solidFill>
                <a:highlight>
                  <a:srgbClr val="FFFFFF"/>
                </a:highlight>
              </a:rPr>
              <a:t> / </a:t>
            </a:r>
            <a:r>
              <a:rPr lang="fr-FR" sz="1550" dirty="0" err="1">
                <a:solidFill>
                  <a:srgbClr val="1D1D1D"/>
                </a:solidFill>
                <a:highlight>
                  <a:srgbClr val="FFFFFF"/>
                </a:highlight>
              </a:rPr>
              <a:t>antihyperglycemic</a:t>
            </a:r>
            <a:r>
              <a:rPr lang="fr-FR" sz="1550" dirty="0">
                <a:solidFill>
                  <a:srgbClr val="1D1D1D"/>
                </a:solidFill>
                <a:highlight>
                  <a:srgbClr val="FFFFFF"/>
                </a:highlight>
              </a:rPr>
              <a:t> </a:t>
            </a:r>
            <a:r>
              <a:rPr lang="fr-FR" sz="1550" dirty="0" err="1">
                <a:solidFill>
                  <a:srgbClr val="1D1D1D"/>
                </a:solidFill>
                <a:highlight>
                  <a:srgbClr val="FFFFFF"/>
                </a:highlight>
              </a:rPr>
              <a:t>medications</a:t>
            </a:r>
            <a:endParaRPr sz="1550" dirty="0">
              <a:solidFill>
                <a:srgbClr val="1D1D1D"/>
              </a:solidFill>
              <a:highlight>
                <a:srgbClr val="FFFFFF"/>
              </a:highlight>
            </a:endParaRPr>
          </a:p>
          <a:p>
            <a:pPr marL="914400" marR="0" lvl="1" indent="-356869" algn="l" rtl="0">
              <a:lnSpc>
                <a:spcPct val="90000"/>
              </a:lnSpc>
              <a:spcBef>
                <a:spcPts val="0"/>
              </a:spcBef>
              <a:spcAft>
                <a:spcPts val="0"/>
              </a:spcAft>
              <a:buSzPts val="2020"/>
              <a:buChar char="○"/>
            </a:pPr>
            <a:r>
              <a:rPr lang="fr-FR" sz="1550" dirty="0" err="1">
                <a:solidFill>
                  <a:srgbClr val="1D1D1D"/>
                </a:solidFill>
                <a:highlight>
                  <a:srgbClr val="FFFFFF"/>
                </a:highlight>
              </a:rPr>
              <a:t>Different</a:t>
            </a:r>
            <a:r>
              <a:rPr lang="fr-FR" sz="1550" dirty="0">
                <a:solidFill>
                  <a:srgbClr val="1D1D1D"/>
                </a:solidFill>
                <a:highlight>
                  <a:srgbClr val="FFFFFF"/>
                </a:highlight>
              </a:rPr>
              <a:t> </a:t>
            </a:r>
            <a:r>
              <a:rPr lang="fr-FR" sz="1550" dirty="0" err="1">
                <a:solidFill>
                  <a:srgbClr val="1D1D1D"/>
                </a:solidFill>
                <a:highlight>
                  <a:srgbClr val="FFFFFF"/>
                </a:highlight>
              </a:rPr>
              <a:t>healthcare</a:t>
            </a:r>
            <a:r>
              <a:rPr lang="fr-FR" sz="1550" dirty="0">
                <a:solidFill>
                  <a:srgbClr val="1D1D1D"/>
                </a:solidFill>
                <a:highlight>
                  <a:srgbClr val="FFFFFF"/>
                </a:highlight>
              </a:rPr>
              <a:t> </a:t>
            </a:r>
            <a:r>
              <a:rPr lang="fr-FR" sz="1550" dirty="0" err="1">
                <a:solidFill>
                  <a:srgbClr val="1D1D1D"/>
                </a:solidFill>
                <a:highlight>
                  <a:srgbClr val="FFFFFF"/>
                </a:highlight>
              </a:rPr>
              <a:t>priorities</a:t>
            </a:r>
            <a:endParaRPr sz="1150" dirty="0">
              <a:solidFill>
                <a:srgbClr val="1D1D1D"/>
              </a:solidFill>
              <a:highlight>
                <a:srgbClr val="FFFFFF"/>
              </a:highlight>
            </a:endParaRPr>
          </a:p>
        </p:txBody>
      </p:sp>
      <p:sp>
        <p:nvSpPr>
          <p:cNvPr id="252" name="Google Shape;252;g2d6b32fc6c9_0_0"/>
          <p:cNvSpPr txBox="1">
            <a:spLocks noGrp="1"/>
          </p:cNvSpPr>
          <p:nvPr>
            <p:ph type="title"/>
          </p:nvPr>
        </p:nvSpPr>
        <p:spPr>
          <a:xfrm>
            <a:off x="904875" y="131025"/>
            <a:ext cx="7611300" cy="10728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200"/>
              <a:buFont typeface="Libre Franklin"/>
              <a:buNone/>
            </a:pPr>
            <a:r>
              <a:rPr lang="fr-FR" sz="2500"/>
              <a:t>Socioeconomics of Pharmaceutical Pollution</a:t>
            </a:r>
            <a:endParaRPr sz="2500"/>
          </a:p>
          <a:p>
            <a:pPr marL="0" lvl="0" indent="0" algn="l" rtl="0">
              <a:spcBef>
                <a:spcPts val="1200"/>
              </a:spcBef>
              <a:spcAft>
                <a:spcPts val="1200"/>
              </a:spcAft>
              <a:buNone/>
            </a:pPr>
            <a:r>
              <a:rPr lang="fr-FR" sz="1700"/>
              <a:t>Types of pharmaceuticals in rivers reflect socioeconomic trends</a:t>
            </a:r>
            <a:endParaRPr sz="1700"/>
          </a:p>
        </p:txBody>
      </p:sp>
      <p:sp>
        <p:nvSpPr>
          <p:cNvPr id="253" name="Google Shape;253;g2d6b32fc6c9_0_0"/>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Jessica</a:t>
            </a:r>
            <a:endParaRPr/>
          </a:p>
        </p:txBody>
      </p:sp>
      <p:sp>
        <p:nvSpPr>
          <p:cNvPr id="254" name="Google Shape;254;g2d6b32fc6c9_0_0"/>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12</a:t>
            </a:fld>
            <a:endParaRPr/>
          </a:p>
        </p:txBody>
      </p:sp>
      <p:sp>
        <p:nvSpPr>
          <p:cNvPr id="255" name="Google Shape;255;g2d6b32fc6c9_0_0"/>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pic>
        <p:nvPicPr>
          <p:cNvPr id="256" name="Google Shape;256;g2d6b32fc6c9_0_0"/>
          <p:cNvPicPr preferRelativeResize="0"/>
          <p:nvPr/>
        </p:nvPicPr>
        <p:blipFill rotWithShape="1">
          <a:blip r:embed="rId3">
            <a:alphaModFix/>
          </a:blip>
          <a:srcRect t="24886" b="30965"/>
          <a:stretch/>
        </p:blipFill>
        <p:spPr>
          <a:xfrm>
            <a:off x="1509350" y="2975250"/>
            <a:ext cx="6298401" cy="1853650"/>
          </a:xfrm>
          <a:prstGeom prst="rect">
            <a:avLst/>
          </a:prstGeom>
          <a:noFill/>
          <a:ln>
            <a:noFill/>
          </a:ln>
        </p:spPr>
      </p:pic>
      <p:sp>
        <p:nvSpPr>
          <p:cNvPr id="257" name="Google Shape;257;g2d6b32fc6c9_0_0"/>
          <p:cNvSpPr txBox="1"/>
          <p:nvPr/>
        </p:nvSpPr>
        <p:spPr>
          <a:xfrm>
            <a:off x="2448800" y="4837700"/>
            <a:ext cx="589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700">
                <a:solidFill>
                  <a:schemeClr val="dk1"/>
                </a:solidFill>
              </a:rPr>
              <a:t>https://nypost.com/2022/06/22/43-of-worlds-rivers-contain-dangerous-levels-of-prescription-drugs</a:t>
            </a:r>
            <a:r>
              <a:rPr lang="fr-F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19ca3a809d_0_40"/>
          <p:cNvSpPr txBox="1">
            <a:spLocks noGrp="1"/>
          </p:cNvSpPr>
          <p:nvPr>
            <p:ph type="body" idx="1"/>
          </p:nvPr>
        </p:nvSpPr>
        <p:spPr>
          <a:xfrm>
            <a:off x="636475" y="974325"/>
            <a:ext cx="7994700" cy="1707300"/>
          </a:xfrm>
          <a:prstGeom prst="rect">
            <a:avLst/>
          </a:prstGeom>
          <a:noFill/>
          <a:ln>
            <a:noFill/>
          </a:ln>
        </p:spPr>
        <p:txBody>
          <a:bodyPr spcFirstLastPara="1" wrap="square" lIns="180000" tIns="45700" rIns="91425" bIns="45700" anchor="t" anchorCtr="0">
            <a:normAutofit/>
          </a:bodyPr>
          <a:lstStyle/>
          <a:p>
            <a:pPr marL="0" marR="0" lvl="0" indent="0" algn="l" rtl="0">
              <a:lnSpc>
                <a:spcPct val="90000"/>
              </a:lnSpc>
              <a:spcBef>
                <a:spcPts val="0"/>
              </a:spcBef>
              <a:spcAft>
                <a:spcPts val="0"/>
              </a:spcAft>
              <a:buNone/>
            </a:pPr>
            <a:r>
              <a:rPr lang="fr-FR" sz="1550">
                <a:solidFill>
                  <a:srgbClr val="1D1D1D"/>
                </a:solidFill>
                <a:highlight>
                  <a:srgbClr val="FFFFFF"/>
                </a:highlight>
              </a:rPr>
              <a:t>Pharmaceutical pollution  → not just an environmental issue → reflection of global socioeconomic inequalities</a:t>
            </a:r>
            <a:endParaRPr sz="1550">
              <a:solidFill>
                <a:srgbClr val="1D1D1D"/>
              </a:solidFill>
              <a:highlight>
                <a:srgbClr val="FFFFFF"/>
              </a:highlight>
            </a:endParaRPr>
          </a:p>
          <a:p>
            <a:pPr marL="0" marR="0" lvl="0" indent="0" algn="l" rtl="0">
              <a:lnSpc>
                <a:spcPct val="90000"/>
              </a:lnSpc>
              <a:spcBef>
                <a:spcPts val="0"/>
              </a:spcBef>
              <a:spcAft>
                <a:spcPts val="0"/>
              </a:spcAft>
              <a:buNone/>
            </a:pPr>
            <a:endParaRPr sz="1550">
              <a:solidFill>
                <a:srgbClr val="1D1D1D"/>
              </a:solidFill>
              <a:highlight>
                <a:srgbClr val="FFFFFF"/>
              </a:highlight>
            </a:endParaRPr>
          </a:p>
          <a:p>
            <a:pPr marL="457200" marR="0" lvl="0" indent="-356870" algn="l" rtl="0">
              <a:lnSpc>
                <a:spcPct val="90000"/>
              </a:lnSpc>
              <a:spcBef>
                <a:spcPts val="0"/>
              </a:spcBef>
              <a:spcAft>
                <a:spcPts val="0"/>
              </a:spcAft>
              <a:buSzPts val="2020"/>
              <a:buChar char="●"/>
            </a:pPr>
            <a:r>
              <a:rPr lang="fr-FR" sz="1550">
                <a:solidFill>
                  <a:srgbClr val="1D1D1D"/>
                </a:solidFill>
                <a:highlight>
                  <a:srgbClr val="FFFFFF"/>
                </a:highlight>
              </a:rPr>
              <a:t>Investing in infrastructure, especially wastewater treatment, in lower-income regions.</a:t>
            </a:r>
            <a:endParaRPr sz="1550">
              <a:solidFill>
                <a:srgbClr val="1D1D1D"/>
              </a:solidFill>
              <a:highlight>
                <a:srgbClr val="FFFFFF"/>
              </a:highlight>
            </a:endParaRPr>
          </a:p>
          <a:p>
            <a:pPr marL="457200" marR="0" lvl="0" indent="-356870" algn="l" rtl="0">
              <a:lnSpc>
                <a:spcPct val="90000"/>
              </a:lnSpc>
              <a:spcBef>
                <a:spcPts val="0"/>
              </a:spcBef>
              <a:spcAft>
                <a:spcPts val="0"/>
              </a:spcAft>
              <a:buSzPts val="2020"/>
              <a:buChar char="●"/>
            </a:pPr>
            <a:r>
              <a:rPr lang="fr-FR" sz="1550">
                <a:solidFill>
                  <a:srgbClr val="1D1D1D"/>
                </a:solidFill>
                <a:highlight>
                  <a:srgbClr val="FFFFFF"/>
                </a:highlight>
              </a:rPr>
              <a:t>Promoting responsible drug use and better regulatory frameworks globally.</a:t>
            </a:r>
            <a:endParaRPr sz="1550">
              <a:solidFill>
                <a:srgbClr val="1D1D1D"/>
              </a:solidFill>
              <a:highlight>
                <a:srgbClr val="FFFFFF"/>
              </a:highlight>
            </a:endParaRPr>
          </a:p>
        </p:txBody>
      </p:sp>
      <p:sp>
        <p:nvSpPr>
          <p:cNvPr id="263" name="Google Shape;263;g319ca3a809d_0_40"/>
          <p:cNvSpPr txBox="1">
            <a:spLocks noGrp="1"/>
          </p:cNvSpPr>
          <p:nvPr>
            <p:ph type="title"/>
          </p:nvPr>
        </p:nvSpPr>
        <p:spPr>
          <a:xfrm>
            <a:off x="652100" y="131025"/>
            <a:ext cx="7611300" cy="843300"/>
          </a:xfrm>
          <a:prstGeom prst="rect">
            <a:avLst/>
          </a:prstGeom>
          <a:noFill/>
          <a:ln>
            <a:noFill/>
          </a:ln>
        </p:spPr>
        <p:txBody>
          <a:bodyPr spcFirstLastPara="1" wrap="square" lIns="180000" tIns="0" rIns="72000" bIns="46800" anchor="t" anchorCtr="0">
            <a:normAutofit fontScale="90000"/>
          </a:bodyPr>
          <a:lstStyle/>
          <a:p>
            <a:pPr marL="0" lvl="0" indent="0" algn="l" rtl="0">
              <a:lnSpc>
                <a:spcPct val="90000"/>
              </a:lnSpc>
              <a:spcBef>
                <a:spcPts val="0"/>
              </a:spcBef>
              <a:spcAft>
                <a:spcPts val="0"/>
              </a:spcAft>
              <a:buClr>
                <a:schemeClr val="dk1"/>
              </a:buClr>
              <a:buSzPts val="3200"/>
              <a:buFont typeface="Libre Franklin"/>
              <a:buNone/>
            </a:pPr>
            <a:r>
              <a:rPr lang="fr-FR" sz="2500" dirty="0" err="1"/>
              <a:t>Socioeconomics</a:t>
            </a:r>
            <a:r>
              <a:rPr lang="fr-FR" sz="2500" dirty="0"/>
              <a:t> of Pharmaceutical Pollution</a:t>
            </a:r>
            <a:endParaRPr sz="2500" dirty="0"/>
          </a:p>
          <a:p>
            <a:pPr marL="0" lvl="0" indent="0" algn="l" rtl="0">
              <a:spcBef>
                <a:spcPts val="1200"/>
              </a:spcBef>
              <a:spcAft>
                <a:spcPts val="1200"/>
              </a:spcAft>
              <a:buNone/>
            </a:pPr>
            <a:r>
              <a:rPr lang="fr-FR" sz="1700" dirty="0"/>
              <a:t>Conclusion</a:t>
            </a:r>
            <a:endParaRPr sz="1700" dirty="0"/>
          </a:p>
        </p:txBody>
      </p:sp>
      <p:sp>
        <p:nvSpPr>
          <p:cNvPr id="264" name="Google Shape;264;g319ca3a809d_0_40"/>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Jessica</a:t>
            </a:r>
            <a:endParaRPr/>
          </a:p>
        </p:txBody>
      </p:sp>
      <p:sp>
        <p:nvSpPr>
          <p:cNvPr id="265" name="Google Shape;265;g319ca3a809d_0_40"/>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13</a:t>
            </a:fld>
            <a:endParaRPr/>
          </a:p>
        </p:txBody>
      </p:sp>
      <p:pic>
        <p:nvPicPr>
          <p:cNvPr id="266" name="Google Shape;266;g319ca3a809d_0_40"/>
          <p:cNvPicPr preferRelativeResize="0"/>
          <p:nvPr/>
        </p:nvPicPr>
        <p:blipFill>
          <a:blip r:embed="rId3">
            <a:alphaModFix/>
          </a:blip>
          <a:stretch>
            <a:fillRect/>
          </a:stretch>
        </p:blipFill>
        <p:spPr>
          <a:xfrm>
            <a:off x="1372089" y="2681625"/>
            <a:ext cx="6523473" cy="2157075"/>
          </a:xfrm>
          <a:prstGeom prst="rect">
            <a:avLst/>
          </a:prstGeom>
          <a:noFill/>
          <a:ln>
            <a:noFill/>
          </a:ln>
        </p:spPr>
      </p:pic>
      <p:sp>
        <p:nvSpPr>
          <p:cNvPr id="267" name="Google Shape;267;g319ca3a809d_0_40"/>
          <p:cNvSpPr txBox="1"/>
          <p:nvPr/>
        </p:nvSpPr>
        <p:spPr>
          <a:xfrm>
            <a:off x="2138550" y="4802000"/>
            <a:ext cx="6695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700">
                <a:solidFill>
                  <a:schemeClr val="dk1"/>
                </a:solidFill>
              </a:rPr>
              <a:t>Source : https://www.lancaster.ac.uk/lec/about-us/news/global-study-finds-the-extent-of-pharmaceutical-pollution-in-the-worlds-rivers</a:t>
            </a:r>
            <a:endParaRPr/>
          </a:p>
        </p:txBody>
      </p:sp>
      <p:sp>
        <p:nvSpPr>
          <p:cNvPr id="268" name="Google Shape;268;g319ca3a809d_0_40"/>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1b5b8b3b82_0_2"/>
          <p:cNvSpPr txBox="1">
            <a:spLocks noGrp="1"/>
          </p:cNvSpPr>
          <p:nvPr>
            <p:ph type="title"/>
          </p:nvPr>
        </p:nvSpPr>
        <p:spPr>
          <a:xfrm>
            <a:off x="904875" y="131025"/>
            <a:ext cx="7611300" cy="496200"/>
          </a:xfrm>
          <a:prstGeom prst="rect">
            <a:avLst/>
          </a:prstGeom>
          <a:noFill/>
          <a:ln>
            <a:noFill/>
          </a:ln>
        </p:spPr>
        <p:txBody>
          <a:bodyPr spcFirstLastPara="1" wrap="square" lIns="180000" tIns="0" rIns="72000" bIns="46800" anchor="t" anchorCtr="0">
            <a:normAutofit/>
          </a:bodyPr>
          <a:lstStyle/>
          <a:p>
            <a:pPr marL="0" lvl="0" indent="0" algn="l" rtl="0">
              <a:lnSpc>
                <a:spcPct val="115000"/>
              </a:lnSpc>
              <a:spcBef>
                <a:spcPts val="1000"/>
              </a:spcBef>
              <a:spcAft>
                <a:spcPts val="400"/>
              </a:spcAft>
              <a:buNone/>
            </a:pPr>
            <a:r>
              <a:rPr lang="fr-FR" sz="2500">
                <a:solidFill>
                  <a:srgbClr val="000000"/>
                </a:solidFill>
              </a:rPr>
              <a:t>Health Impact</a:t>
            </a:r>
            <a:endParaRPr sz="1700">
              <a:solidFill>
                <a:srgbClr val="000000"/>
              </a:solidFill>
              <a:latin typeface="Arial"/>
              <a:ea typeface="Arial"/>
              <a:cs typeface="Arial"/>
              <a:sym typeface="Arial"/>
            </a:endParaRPr>
          </a:p>
        </p:txBody>
      </p:sp>
      <p:sp>
        <p:nvSpPr>
          <p:cNvPr id="274" name="Google Shape;274;g31b5b8b3b82_0_2"/>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Jessica</a:t>
            </a:r>
            <a:endParaRPr/>
          </a:p>
        </p:txBody>
      </p:sp>
      <p:sp>
        <p:nvSpPr>
          <p:cNvPr id="275" name="Google Shape;275;g31b5b8b3b82_0_2"/>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14</a:t>
            </a:fld>
            <a:endParaRPr/>
          </a:p>
        </p:txBody>
      </p:sp>
      <p:sp>
        <p:nvSpPr>
          <p:cNvPr id="276" name="Google Shape;276;g31b5b8b3b82_0_2"/>
          <p:cNvSpPr txBox="1">
            <a:spLocks noGrp="1"/>
          </p:cNvSpPr>
          <p:nvPr>
            <p:ph type="body" idx="1"/>
          </p:nvPr>
        </p:nvSpPr>
        <p:spPr>
          <a:xfrm>
            <a:off x="378125" y="627225"/>
            <a:ext cx="6216600" cy="4516200"/>
          </a:xfrm>
          <a:prstGeom prst="rect">
            <a:avLst/>
          </a:prstGeom>
          <a:noFill/>
          <a:ln>
            <a:noFill/>
          </a:ln>
        </p:spPr>
        <p:txBody>
          <a:bodyPr spcFirstLastPara="1" wrap="square" lIns="180000" tIns="45700" rIns="91425" bIns="45700" anchor="t" anchorCtr="0">
            <a:normAutofit/>
          </a:bodyPr>
          <a:lstStyle/>
          <a:p>
            <a:pPr marL="457200" marR="0" lvl="0" indent="-356870" algn="l" rtl="0">
              <a:lnSpc>
                <a:spcPct val="115000"/>
              </a:lnSpc>
              <a:spcBef>
                <a:spcPts val="0"/>
              </a:spcBef>
              <a:spcAft>
                <a:spcPts val="0"/>
              </a:spcAft>
              <a:buSzPts val="2020"/>
              <a:buChar char="●"/>
            </a:pPr>
            <a:r>
              <a:rPr lang="fr-FR" sz="1550" dirty="0">
                <a:solidFill>
                  <a:srgbClr val="1D1D1D"/>
                </a:solidFill>
                <a:highlight>
                  <a:srgbClr val="FFFFFF"/>
                </a:highlight>
              </a:rPr>
              <a:t>APIs </a:t>
            </a:r>
            <a:r>
              <a:rPr lang="fr-FR" sz="1550" dirty="0" err="1">
                <a:solidFill>
                  <a:srgbClr val="1D1D1D"/>
                </a:solidFill>
                <a:highlight>
                  <a:srgbClr val="FFFFFF"/>
                </a:highlight>
              </a:rPr>
              <a:t>designed</a:t>
            </a:r>
            <a:r>
              <a:rPr lang="fr-FR" sz="1550" dirty="0">
                <a:solidFill>
                  <a:srgbClr val="1D1D1D"/>
                </a:solidFill>
                <a:highlight>
                  <a:srgbClr val="FFFFFF"/>
                </a:highlight>
              </a:rPr>
              <a:t> to </a:t>
            </a:r>
            <a:r>
              <a:rPr lang="fr-FR" sz="1550" dirty="0" err="1">
                <a:solidFill>
                  <a:srgbClr val="1D1D1D"/>
                </a:solidFill>
                <a:highlight>
                  <a:srgbClr val="FFFFFF"/>
                </a:highlight>
              </a:rPr>
              <a:t>interact</a:t>
            </a:r>
            <a:r>
              <a:rPr lang="fr-FR" sz="1550" dirty="0">
                <a:solidFill>
                  <a:srgbClr val="1D1D1D"/>
                </a:solidFill>
                <a:highlight>
                  <a:srgbClr val="FFFFFF"/>
                </a:highlight>
              </a:rPr>
              <a:t> </a:t>
            </a:r>
            <a:r>
              <a:rPr lang="fr-FR" sz="1550" dirty="0" err="1">
                <a:solidFill>
                  <a:srgbClr val="1D1D1D"/>
                </a:solidFill>
                <a:highlight>
                  <a:srgbClr val="FFFFFF"/>
                </a:highlight>
              </a:rPr>
              <a:t>with</a:t>
            </a:r>
            <a:r>
              <a:rPr lang="fr-FR" sz="1550" dirty="0">
                <a:solidFill>
                  <a:srgbClr val="1D1D1D"/>
                </a:solidFill>
                <a:highlight>
                  <a:srgbClr val="FFFFFF"/>
                </a:highlight>
              </a:rPr>
              <a:t> </a:t>
            </a:r>
            <a:r>
              <a:rPr lang="fr-FR" sz="1550" dirty="0" err="1">
                <a:solidFill>
                  <a:srgbClr val="1D1D1D"/>
                </a:solidFill>
                <a:highlight>
                  <a:srgbClr val="FFFFFF"/>
                </a:highlight>
              </a:rPr>
              <a:t>biological</a:t>
            </a:r>
            <a:r>
              <a:rPr lang="fr-FR" sz="1550" dirty="0">
                <a:solidFill>
                  <a:srgbClr val="1D1D1D"/>
                </a:solidFill>
                <a:highlight>
                  <a:srgbClr val="FFFFFF"/>
                </a:highlight>
              </a:rPr>
              <a:t> </a:t>
            </a:r>
            <a:r>
              <a:rPr lang="fr-FR" sz="1550" dirty="0" err="1">
                <a:solidFill>
                  <a:srgbClr val="1D1D1D"/>
                </a:solidFill>
                <a:highlight>
                  <a:srgbClr val="FFFFFF"/>
                </a:highlight>
              </a:rPr>
              <a:t>systems</a:t>
            </a:r>
            <a:endParaRPr sz="1550" dirty="0">
              <a:solidFill>
                <a:srgbClr val="1D1D1D"/>
              </a:solidFill>
              <a:highlight>
                <a:srgbClr val="FFFFFF"/>
              </a:highlight>
            </a:endParaRPr>
          </a:p>
          <a:p>
            <a:pPr marL="457200" marR="0" lvl="0" indent="-356870" algn="l" rtl="0">
              <a:lnSpc>
                <a:spcPct val="115000"/>
              </a:lnSpc>
              <a:spcBef>
                <a:spcPts val="0"/>
              </a:spcBef>
              <a:spcAft>
                <a:spcPts val="0"/>
              </a:spcAft>
              <a:buSzPts val="2020"/>
              <a:buChar char="●"/>
            </a:pPr>
            <a:r>
              <a:rPr lang="fr-FR" sz="1550" dirty="0">
                <a:solidFill>
                  <a:srgbClr val="1D1D1D"/>
                </a:solidFill>
                <a:highlight>
                  <a:srgbClr val="FFFFFF"/>
                </a:highlight>
              </a:rPr>
              <a:t>Accumulation in tissues </a:t>
            </a:r>
            <a:r>
              <a:rPr lang="fr-FR" sz="1550" dirty="0">
                <a:solidFill>
                  <a:srgbClr val="1D1D1D"/>
                </a:solidFill>
                <a:highlight>
                  <a:schemeClr val="lt1"/>
                </a:highlight>
              </a:rPr>
              <a:t>→ </a:t>
            </a:r>
            <a:r>
              <a:rPr lang="fr-FR" sz="1550" dirty="0">
                <a:solidFill>
                  <a:srgbClr val="1D1D1D"/>
                </a:solidFill>
                <a:highlight>
                  <a:srgbClr val="FFFFFF"/>
                </a:highlight>
              </a:rPr>
              <a:t> can enter </a:t>
            </a:r>
            <a:r>
              <a:rPr lang="fr-FR" sz="1550" dirty="0" err="1">
                <a:solidFill>
                  <a:srgbClr val="1D1D1D"/>
                </a:solidFill>
                <a:highlight>
                  <a:srgbClr val="FFFFFF"/>
                </a:highlight>
              </a:rPr>
              <a:t>food</a:t>
            </a:r>
            <a:r>
              <a:rPr lang="fr-FR" sz="1550" dirty="0">
                <a:solidFill>
                  <a:srgbClr val="1D1D1D"/>
                </a:solidFill>
                <a:highlight>
                  <a:srgbClr val="FFFFFF"/>
                </a:highlight>
              </a:rPr>
              <a:t> </a:t>
            </a:r>
            <a:r>
              <a:rPr lang="fr-FR" sz="1550" dirty="0" err="1">
                <a:solidFill>
                  <a:srgbClr val="1D1D1D"/>
                </a:solidFill>
                <a:highlight>
                  <a:srgbClr val="FFFFFF"/>
                </a:highlight>
              </a:rPr>
              <a:t>webs</a:t>
            </a:r>
            <a:endParaRPr sz="1550" dirty="0">
              <a:solidFill>
                <a:srgbClr val="1D1D1D"/>
              </a:solidFill>
              <a:highlight>
                <a:srgbClr val="FFFFFF"/>
              </a:highlight>
            </a:endParaRPr>
          </a:p>
          <a:p>
            <a:pPr marL="457200" marR="0" lvl="0" indent="-356870" algn="l" rtl="0">
              <a:lnSpc>
                <a:spcPct val="150000"/>
              </a:lnSpc>
              <a:spcBef>
                <a:spcPts val="0"/>
              </a:spcBef>
              <a:spcAft>
                <a:spcPts val="0"/>
              </a:spcAft>
              <a:buSzPts val="2020"/>
              <a:buChar char="●"/>
            </a:pPr>
            <a:r>
              <a:rPr lang="fr-FR" sz="1550" dirty="0" err="1">
                <a:solidFill>
                  <a:srgbClr val="1D1D1D"/>
                </a:solidFill>
                <a:highlight>
                  <a:srgbClr val="FFFFFF"/>
                </a:highlight>
              </a:rPr>
              <a:t>Antimicrobial</a:t>
            </a:r>
            <a:r>
              <a:rPr lang="fr-FR" sz="1550" dirty="0">
                <a:solidFill>
                  <a:srgbClr val="1D1D1D"/>
                </a:solidFill>
                <a:highlight>
                  <a:srgbClr val="FFFFFF"/>
                </a:highlight>
              </a:rPr>
              <a:t> </a:t>
            </a:r>
            <a:r>
              <a:rPr lang="fr-FR" sz="1550" dirty="0" err="1">
                <a:solidFill>
                  <a:srgbClr val="1D1D1D"/>
                </a:solidFill>
                <a:highlight>
                  <a:srgbClr val="FFFFFF"/>
                </a:highlight>
              </a:rPr>
              <a:t>resistance</a:t>
            </a:r>
            <a:endParaRPr sz="1550" dirty="0">
              <a:solidFill>
                <a:srgbClr val="1D1D1D"/>
              </a:solidFill>
              <a:highlight>
                <a:srgbClr val="FFFFFF"/>
              </a:highlight>
            </a:endParaRPr>
          </a:p>
          <a:p>
            <a:pPr marL="914400" marR="0" lvl="1" indent="-327025" algn="l" rtl="0">
              <a:lnSpc>
                <a:spcPct val="150000"/>
              </a:lnSpc>
              <a:spcBef>
                <a:spcPts val="0"/>
              </a:spcBef>
              <a:spcAft>
                <a:spcPts val="0"/>
              </a:spcAft>
              <a:buClr>
                <a:srgbClr val="1D1D1D"/>
              </a:buClr>
              <a:buSzPts val="1550"/>
              <a:buChar char="○"/>
            </a:pPr>
            <a:r>
              <a:rPr lang="fr-FR" sz="1550" dirty="0" err="1">
                <a:solidFill>
                  <a:srgbClr val="1D1D1D"/>
                </a:solidFill>
                <a:highlight>
                  <a:srgbClr val="FFFFFF"/>
                </a:highlight>
              </a:rPr>
              <a:t>Antibiotics</a:t>
            </a:r>
            <a:r>
              <a:rPr lang="fr-FR" sz="1550" dirty="0">
                <a:solidFill>
                  <a:srgbClr val="1D1D1D"/>
                </a:solidFill>
                <a:highlight>
                  <a:srgbClr val="FFFFFF"/>
                </a:highlight>
              </a:rPr>
              <a:t> </a:t>
            </a:r>
            <a:r>
              <a:rPr lang="fr-FR" sz="1550" dirty="0" err="1">
                <a:solidFill>
                  <a:srgbClr val="1D1D1D"/>
                </a:solidFill>
                <a:highlight>
                  <a:srgbClr val="FFFFFF"/>
                </a:highlight>
              </a:rPr>
              <a:t>create</a:t>
            </a:r>
            <a:r>
              <a:rPr lang="fr-FR" sz="1550" dirty="0">
                <a:solidFill>
                  <a:srgbClr val="1D1D1D"/>
                </a:solidFill>
                <a:highlight>
                  <a:srgbClr val="FFFFFF"/>
                </a:highlight>
              </a:rPr>
              <a:t> </a:t>
            </a:r>
            <a:r>
              <a:rPr lang="fr-FR" sz="1550" dirty="0" err="1">
                <a:solidFill>
                  <a:srgbClr val="1D1D1D"/>
                </a:solidFill>
                <a:highlight>
                  <a:srgbClr val="FFFFFF"/>
                </a:highlight>
              </a:rPr>
              <a:t>drug</a:t>
            </a:r>
            <a:r>
              <a:rPr lang="fr-FR" sz="1550" dirty="0">
                <a:solidFill>
                  <a:srgbClr val="1D1D1D"/>
                </a:solidFill>
                <a:highlight>
                  <a:srgbClr val="FFFFFF"/>
                </a:highlight>
              </a:rPr>
              <a:t> </a:t>
            </a:r>
            <a:r>
              <a:rPr lang="fr-FR" sz="1550" dirty="0" err="1">
                <a:solidFill>
                  <a:srgbClr val="1D1D1D"/>
                </a:solidFill>
                <a:highlight>
                  <a:srgbClr val="FFFFFF"/>
                </a:highlight>
              </a:rPr>
              <a:t>resistant</a:t>
            </a:r>
            <a:r>
              <a:rPr lang="fr-FR" sz="1550" dirty="0">
                <a:solidFill>
                  <a:srgbClr val="1D1D1D"/>
                </a:solidFill>
                <a:highlight>
                  <a:srgbClr val="FFFFFF"/>
                </a:highlight>
              </a:rPr>
              <a:t> </a:t>
            </a:r>
            <a:r>
              <a:rPr lang="fr-FR" sz="1550" dirty="0" err="1">
                <a:solidFill>
                  <a:srgbClr val="1D1D1D"/>
                </a:solidFill>
                <a:highlight>
                  <a:srgbClr val="FFFFFF"/>
                </a:highlight>
              </a:rPr>
              <a:t>bacteria</a:t>
            </a:r>
            <a:r>
              <a:rPr lang="fr-FR" sz="1550" dirty="0">
                <a:solidFill>
                  <a:srgbClr val="1D1D1D"/>
                </a:solidFill>
                <a:highlight>
                  <a:srgbClr val="FFFFFF"/>
                </a:highlight>
              </a:rPr>
              <a:t>, “</a:t>
            </a:r>
            <a:r>
              <a:rPr lang="fr-FR" sz="1550" dirty="0" err="1">
                <a:solidFill>
                  <a:srgbClr val="1D1D1D"/>
                </a:solidFill>
                <a:highlight>
                  <a:srgbClr val="FFFFFF"/>
                </a:highlight>
              </a:rPr>
              <a:t>superbugs</a:t>
            </a:r>
            <a:r>
              <a:rPr lang="fr-FR" sz="1550" dirty="0">
                <a:solidFill>
                  <a:srgbClr val="1D1D1D"/>
                </a:solidFill>
                <a:highlight>
                  <a:srgbClr val="FFFFFF"/>
                </a:highlight>
              </a:rPr>
              <a:t>”</a:t>
            </a:r>
            <a:endParaRPr sz="1550" dirty="0">
              <a:solidFill>
                <a:srgbClr val="1D1D1D"/>
              </a:solidFill>
              <a:highlight>
                <a:srgbClr val="FFFFFF"/>
              </a:highlight>
            </a:endParaRPr>
          </a:p>
          <a:p>
            <a:pPr marL="914400" marR="0" lvl="1" indent="-356869" algn="l" rtl="0">
              <a:lnSpc>
                <a:spcPct val="115000"/>
              </a:lnSpc>
              <a:spcBef>
                <a:spcPts val="0"/>
              </a:spcBef>
              <a:spcAft>
                <a:spcPts val="0"/>
              </a:spcAft>
              <a:buSzPts val="2020"/>
              <a:buChar char="○"/>
            </a:pPr>
            <a:r>
              <a:rPr lang="fr-FR" sz="1550" dirty="0" err="1">
                <a:solidFill>
                  <a:srgbClr val="1D1D1D"/>
                </a:solidFill>
                <a:highlight>
                  <a:srgbClr val="FFFFFF"/>
                </a:highlight>
                <a:uFill>
                  <a:noFill/>
                </a:uFill>
                <a:hlinkClick r:id="rId3">
                  <a:extLst>
                    <a:ext uri="{A12FA001-AC4F-418D-AE19-62706E023703}">
                      <ahyp:hlinkClr xmlns:ahyp="http://schemas.microsoft.com/office/drawing/2018/hyperlinkcolor" val="tx"/>
                    </a:ext>
                  </a:extLst>
                </a:hlinkClick>
              </a:rPr>
              <a:t>Microorganisms</a:t>
            </a:r>
            <a:r>
              <a:rPr lang="fr-FR" sz="1550" dirty="0">
                <a:solidFill>
                  <a:srgbClr val="1D1D1D"/>
                </a:solidFill>
                <a:highlight>
                  <a:srgbClr val="FFFFFF"/>
                </a:highlight>
              </a:rPr>
              <a:t> no longer </a:t>
            </a:r>
            <a:r>
              <a:rPr lang="fr-FR" sz="1550" dirty="0" err="1">
                <a:solidFill>
                  <a:srgbClr val="1D1D1D"/>
                </a:solidFill>
                <a:highlight>
                  <a:srgbClr val="FFFFFF"/>
                </a:highlight>
              </a:rPr>
              <a:t>respond</a:t>
            </a:r>
            <a:r>
              <a:rPr lang="fr-FR" sz="1550" dirty="0">
                <a:solidFill>
                  <a:srgbClr val="1D1D1D"/>
                </a:solidFill>
                <a:highlight>
                  <a:srgbClr val="FFFFFF"/>
                </a:highlight>
              </a:rPr>
              <a:t> to the </a:t>
            </a:r>
            <a:r>
              <a:rPr lang="fr-FR" sz="1550" dirty="0" err="1">
                <a:solidFill>
                  <a:srgbClr val="1D1D1D"/>
                </a:solidFill>
                <a:highlight>
                  <a:srgbClr val="FFFFFF"/>
                </a:highlight>
              </a:rPr>
              <a:t>available</a:t>
            </a:r>
            <a:r>
              <a:rPr lang="fr-FR" sz="1550" dirty="0">
                <a:solidFill>
                  <a:srgbClr val="1D1D1D"/>
                </a:solidFill>
                <a:highlight>
                  <a:srgbClr val="FFFFFF"/>
                </a:highlight>
              </a:rPr>
              <a:t> </a:t>
            </a:r>
            <a:r>
              <a:rPr lang="fr-FR" sz="1550" dirty="0" err="1">
                <a:solidFill>
                  <a:srgbClr val="1D1D1D"/>
                </a:solidFill>
                <a:highlight>
                  <a:srgbClr val="FFFFFF"/>
                </a:highlight>
              </a:rPr>
              <a:t>antimicrobial</a:t>
            </a:r>
            <a:r>
              <a:rPr lang="fr-FR" sz="1550" dirty="0">
                <a:solidFill>
                  <a:srgbClr val="1D1D1D"/>
                </a:solidFill>
                <a:highlight>
                  <a:srgbClr val="FFFFFF"/>
                </a:highlight>
              </a:rPr>
              <a:t> </a:t>
            </a:r>
            <a:r>
              <a:rPr lang="fr-FR" sz="1550" dirty="0" err="1">
                <a:solidFill>
                  <a:srgbClr val="1D1D1D"/>
                </a:solidFill>
                <a:highlight>
                  <a:srgbClr val="FFFFFF"/>
                </a:highlight>
              </a:rPr>
              <a:t>drugs</a:t>
            </a:r>
            <a:endParaRPr sz="1550" dirty="0">
              <a:solidFill>
                <a:srgbClr val="1D1D1D"/>
              </a:solidFill>
              <a:highlight>
                <a:srgbClr val="FFFFFF"/>
              </a:highlight>
            </a:endParaRPr>
          </a:p>
          <a:p>
            <a:pPr marL="914400" marR="0" lvl="0" indent="0" algn="l" rtl="0">
              <a:lnSpc>
                <a:spcPct val="115000"/>
              </a:lnSpc>
              <a:spcBef>
                <a:spcPts val="0"/>
              </a:spcBef>
              <a:spcAft>
                <a:spcPts val="0"/>
              </a:spcAft>
              <a:buNone/>
            </a:pPr>
            <a:endParaRPr sz="1550" dirty="0">
              <a:solidFill>
                <a:srgbClr val="1D1D1D"/>
              </a:solidFill>
              <a:highlight>
                <a:srgbClr val="FFFFFF"/>
              </a:highlight>
            </a:endParaRPr>
          </a:p>
          <a:p>
            <a:pPr marL="914400" marR="0" lvl="1" indent="-356869" algn="l" rtl="0">
              <a:lnSpc>
                <a:spcPct val="115000"/>
              </a:lnSpc>
              <a:spcBef>
                <a:spcPts val="0"/>
              </a:spcBef>
              <a:spcAft>
                <a:spcPts val="0"/>
              </a:spcAft>
              <a:buSzPts val="2020"/>
              <a:buChar char="○"/>
            </a:pPr>
            <a:r>
              <a:rPr lang="fr-FR" sz="1550" dirty="0">
                <a:solidFill>
                  <a:srgbClr val="1D1D1D"/>
                </a:solidFill>
                <a:highlight>
                  <a:srgbClr val="FFFFFF"/>
                </a:highlight>
              </a:rPr>
              <a:t>Is </a:t>
            </a:r>
            <a:r>
              <a:rPr lang="fr-FR" sz="1550" dirty="0" err="1">
                <a:solidFill>
                  <a:srgbClr val="1D1D1D"/>
                </a:solidFill>
                <a:highlight>
                  <a:srgbClr val="FFFFFF"/>
                </a:highlight>
              </a:rPr>
              <a:t>considered</a:t>
            </a:r>
            <a:r>
              <a:rPr lang="fr-FR" sz="1550" dirty="0">
                <a:solidFill>
                  <a:srgbClr val="1D1D1D"/>
                </a:solidFill>
                <a:highlight>
                  <a:srgbClr val="FFFFFF"/>
                </a:highlight>
              </a:rPr>
              <a:t> as one of the </a:t>
            </a:r>
            <a:r>
              <a:rPr lang="fr-FR" sz="1550" dirty="0" err="1">
                <a:solidFill>
                  <a:srgbClr val="1D1D1D"/>
                </a:solidFill>
                <a:highlight>
                  <a:srgbClr val="FFFFFF"/>
                </a:highlight>
              </a:rPr>
              <a:t>greatest</a:t>
            </a:r>
            <a:r>
              <a:rPr lang="fr-FR" sz="1550" dirty="0">
                <a:solidFill>
                  <a:srgbClr val="1D1D1D"/>
                </a:solidFill>
                <a:highlight>
                  <a:srgbClr val="FFFFFF"/>
                </a:highlight>
              </a:rPr>
              <a:t> global </a:t>
            </a:r>
            <a:r>
              <a:rPr lang="fr-FR" sz="1550" dirty="0" err="1">
                <a:solidFill>
                  <a:srgbClr val="1D1D1D"/>
                </a:solidFill>
                <a:highlight>
                  <a:srgbClr val="FFFFFF"/>
                </a:highlight>
              </a:rPr>
              <a:t>health</a:t>
            </a:r>
            <a:r>
              <a:rPr lang="fr-FR" sz="1550" dirty="0">
                <a:solidFill>
                  <a:srgbClr val="1D1D1D"/>
                </a:solidFill>
                <a:highlight>
                  <a:srgbClr val="FFFFFF"/>
                </a:highlight>
              </a:rPr>
              <a:t> </a:t>
            </a:r>
            <a:r>
              <a:rPr lang="fr-FR" sz="1550" dirty="0" err="1">
                <a:solidFill>
                  <a:srgbClr val="1D1D1D"/>
                </a:solidFill>
                <a:highlight>
                  <a:srgbClr val="FFFFFF"/>
                </a:highlight>
              </a:rPr>
              <a:t>threats</a:t>
            </a:r>
            <a:r>
              <a:rPr lang="fr-FR" sz="1550" dirty="0">
                <a:solidFill>
                  <a:srgbClr val="1D1D1D"/>
                </a:solidFill>
                <a:highlight>
                  <a:srgbClr val="FFFFFF"/>
                </a:highlight>
              </a:rPr>
              <a:t> of the 21st century →</a:t>
            </a:r>
            <a:r>
              <a:rPr lang="fr-FR" sz="1550" dirty="0" err="1">
                <a:solidFill>
                  <a:srgbClr val="1D1D1D"/>
                </a:solidFill>
                <a:highlight>
                  <a:schemeClr val="lt1"/>
                </a:highlight>
              </a:rPr>
              <a:t>increasing</a:t>
            </a:r>
            <a:r>
              <a:rPr lang="fr-FR" sz="1550" dirty="0">
                <a:solidFill>
                  <a:srgbClr val="1D1D1D"/>
                </a:solidFill>
                <a:highlight>
                  <a:schemeClr val="lt1"/>
                </a:highlight>
              </a:rPr>
              <a:t> </a:t>
            </a:r>
            <a:r>
              <a:rPr lang="fr-FR" sz="1550" dirty="0" err="1">
                <a:solidFill>
                  <a:srgbClr val="1D1D1D"/>
                </a:solidFill>
                <a:highlight>
                  <a:schemeClr val="lt1"/>
                </a:highlight>
              </a:rPr>
              <a:t>healthcare</a:t>
            </a:r>
            <a:r>
              <a:rPr lang="fr-FR" sz="1550" dirty="0">
                <a:solidFill>
                  <a:srgbClr val="1D1D1D"/>
                </a:solidFill>
                <a:highlight>
                  <a:schemeClr val="lt1"/>
                </a:highlight>
              </a:rPr>
              <a:t> </a:t>
            </a:r>
            <a:r>
              <a:rPr lang="fr-FR" sz="1550" dirty="0" err="1">
                <a:solidFill>
                  <a:srgbClr val="1D1D1D"/>
                </a:solidFill>
                <a:highlight>
                  <a:schemeClr val="lt1"/>
                </a:highlight>
              </a:rPr>
              <a:t>costs</a:t>
            </a:r>
            <a:r>
              <a:rPr lang="fr-FR" sz="1550" dirty="0">
                <a:solidFill>
                  <a:srgbClr val="1D1D1D"/>
                </a:solidFill>
                <a:highlight>
                  <a:schemeClr val="lt1"/>
                </a:highlight>
              </a:rPr>
              <a:t>, </a:t>
            </a:r>
            <a:r>
              <a:rPr lang="fr-FR" sz="1550" dirty="0" err="1">
                <a:solidFill>
                  <a:srgbClr val="1D1D1D"/>
                </a:solidFill>
                <a:highlight>
                  <a:schemeClr val="lt1"/>
                </a:highlight>
              </a:rPr>
              <a:t>hospital</a:t>
            </a:r>
            <a:r>
              <a:rPr lang="fr-FR" sz="1550" dirty="0">
                <a:solidFill>
                  <a:srgbClr val="1D1D1D"/>
                </a:solidFill>
                <a:highlight>
                  <a:schemeClr val="lt1"/>
                </a:highlight>
              </a:rPr>
              <a:t> </a:t>
            </a:r>
            <a:r>
              <a:rPr lang="fr-FR" sz="1550" dirty="0" err="1">
                <a:solidFill>
                  <a:srgbClr val="1D1D1D"/>
                </a:solidFill>
                <a:highlight>
                  <a:schemeClr val="lt1"/>
                </a:highlight>
              </a:rPr>
              <a:t>stays</a:t>
            </a:r>
            <a:r>
              <a:rPr lang="fr-FR" sz="1550" dirty="0">
                <a:solidFill>
                  <a:srgbClr val="1D1D1D"/>
                </a:solidFill>
                <a:highlight>
                  <a:schemeClr val="lt1"/>
                </a:highlight>
              </a:rPr>
              <a:t>, and </a:t>
            </a:r>
            <a:r>
              <a:rPr lang="fr-FR" sz="1550" dirty="0" err="1">
                <a:solidFill>
                  <a:srgbClr val="1D1D1D"/>
                </a:solidFill>
                <a:highlight>
                  <a:schemeClr val="lt1"/>
                </a:highlight>
              </a:rPr>
              <a:t>mortality</a:t>
            </a:r>
            <a:r>
              <a:rPr lang="fr-FR" sz="1550" dirty="0">
                <a:solidFill>
                  <a:srgbClr val="1D1D1D"/>
                </a:solidFill>
                <a:highlight>
                  <a:schemeClr val="lt1"/>
                </a:highlight>
              </a:rPr>
              <a:t> rates</a:t>
            </a:r>
            <a:endParaRPr sz="1550" dirty="0">
              <a:solidFill>
                <a:srgbClr val="1D1D1D"/>
              </a:solidFill>
              <a:highlight>
                <a:srgbClr val="FFFFFF"/>
              </a:highlight>
            </a:endParaRPr>
          </a:p>
          <a:p>
            <a:pPr marL="914400" marR="0" lvl="0" indent="0" algn="l" rtl="0">
              <a:lnSpc>
                <a:spcPct val="115000"/>
              </a:lnSpc>
              <a:spcBef>
                <a:spcPts val="0"/>
              </a:spcBef>
              <a:spcAft>
                <a:spcPts val="0"/>
              </a:spcAft>
              <a:buNone/>
            </a:pPr>
            <a:endParaRPr sz="1550" dirty="0">
              <a:solidFill>
                <a:srgbClr val="1D1D1D"/>
              </a:solidFill>
              <a:highlight>
                <a:srgbClr val="FFFFFF"/>
              </a:highlight>
            </a:endParaRPr>
          </a:p>
          <a:p>
            <a:pPr marL="914400" marR="0" lvl="1" indent="-356869" algn="l" rtl="0">
              <a:lnSpc>
                <a:spcPct val="115000"/>
              </a:lnSpc>
              <a:spcBef>
                <a:spcPts val="0"/>
              </a:spcBef>
              <a:spcAft>
                <a:spcPts val="0"/>
              </a:spcAft>
              <a:buSzPts val="2020"/>
              <a:buChar char="○"/>
            </a:pPr>
            <a:r>
              <a:rPr lang="fr-FR" sz="1550" dirty="0">
                <a:solidFill>
                  <a:srgbClr val="1D1D1D"/>
                </a:solidFill>
                <a:highlight>
                  <a:srgbClr val="FFFFFF"/>
                </a:highlight>
              </a:rPr>
              <a:t>Rivers </a:t>
            </a:r>
            <a:r>
              <a:rPr lang="fr-FR" sz="1550" dirty="0" err="1">
                <a:solidFill>
                  <a:srgbClr val="1D1D1D"/>
                </a:solidFill>
                <a:highlight>
                  <a:srgbClr val="FFFFFF"/>
                </a:highlight>
              </a:rPr>
              <a:t>act</a:t>
            </a:r>
            <a:r>
              <a:rPr lang="fr-FR" sz="1550" dirty="0">
                <a:solidFill>
                  <a:srgbClr val="1D1D1D"/>
                </a:solidFill>
                <a:highlight>
                  <a:srgbClr val="FFFFFF"/>
                </a:highlight>
              </a:rPr>
              <a:t> as </a:t>
            </a:r>
            <a:r>
              <a:rPr lang="fr-FR" sz="1550" dirty="0" err="1">
                <a:solidFill>
                  <a:srgbClr val="1D1D1D"/>
                </a:solidFill>
                <a:highlight>
                  <a:srgbClr val="FFFFFF"/>
                </a:highlight>
              </a:rPr>
              <a:t>pathways</a:t>
            </a:r>
            <a:r>
              <a:rPr lang="fr-FR" sz="1550" dirty="0">
                <a:solidFill>
                  <a:srgbClr val="1D1D1D"/>
                </a:solidFill>
                <a:highlight>
                  <a:srgbClr val="FFFFFF"/>
                </a:highlight>
              </a:rPr>
              <a:t>, </a:t>
            </a:r>
            <a:r>
              <a:rPr lang="fr-FR" sz="1550" dirty="0" err="1">
                <a:solidFill>
                  <a:srgbClr val="1D1D1D"/>
                </a:solidFill>
                <a:highlight>
                  <a:srgbClr val="FFFFFF"/>
                </a:highlight>
              </a:rPr>
              <a:t>spreading</a:t>
            </a:r>
            <a:r>
              <a:rPr lang="fr-FR" sz="1550" dirty="0">
                <a:solidFill>
                  <a:srgbClr val="1D1D1D"/>
                </a:solidFill>
                <a:highlight>
                  <a:srgbClr val="FFFFFF"/>
                </a:highlight>
              </a:rPr>
              <a:t> </a:t>
            </a:r>
            <a:r>
              <a:rPr lang="fr-FR" sz="1550" dirty="0" err="1">
                <a:solidFill>
                  <a:srgbClr val="1D1D1D"/>
                </a:solidFill>
                <a:highlight>
                  <a:srgbClr val="FFFFFF"/>
                </a:highlight>
              </a:rPr>
              <a:t>resistant</a:t>
            </a:r>
            <a:r>
              <a:rPr lang="fr-FR" sz="1550" dirty="0">
                <a:solidFill>
                  <a:srgbClr val="1D1D1D"/>
                </a:solidFill>
                <a:highlight>
                  <a:srgbClr val="FFFFFF"/>
                </a:highlight>
              </a:rPr>
              <a:t> </a:t>
            </a:r>
            <a:r>
              <a:rPr lang="fr-FR" sz="1550" dirty="0" err="1">
                <a:solidFill>
                  <a:srgbClr val="1D1D1D"/>
                </a:solidFill>
                <a:highlight>
                  <a:srgbClr val="FFFFFF"/>
                </a:highlight>
              </a:rPr>
              <a:t>bacteria</a:t>
            </a:r>
            <a:r>
              <a:rPr lang="fr-FR" sz="1550" dirty="0">
                <a:solidFill>
                  <a:srgbClr val="1D1D1D"/>
                </a:solidFill>
                <a:highlight>
                  <a:srgbClr val="FFFFFF"/>
                </a:highlight>
              </a:rPr>
              <a:t> </a:t>
            </a:r>
            <a:r>
              <a:rPr lang="fr-FR" sz="1550" dirty="0" err="1">
                <a:solidFill>
                  <a:srgbClr val="1D1D1D"/>
                </a:solidFill>
                <a:highlight>
                  <a:srgbClr val="FFFFFF"/>
                </a:highlight>
              </a:rPr>
              <a:t>downstream</a:t>
            </a:r>
            <a:r>
              <a:rPr lang="fr-FR" sz="1550" dirty="0">
                <a:solidFill>
                  <a:srgbClr val="1D1D1D"/>
                </a:solidFill>
                <a:highlight>
                  <a:srgbClr val="FFFFFF"/>
                </a:highlight>
              </a:rPr>
              <a:t> to </a:t>
            </a:r>
            <a:r>
              <a:rPr lang="fr-FR" sz="1550" dirty="0" err="1">
                <a:solidFill>
                  <a:srgbClr val="1D1D1D"/>
                </a:solidFill>
                <a:highlight>
                  <a:srgbClr val="FFFFFF"/>
                </a:highlight>
              </a:rPr>
              <a:t>larger</a:t>
            </a:r>
            <a:r>
              <a:rPr lang="fr-FR" sz="1550" dirty="0">
                <a:solidFill>
                  <a:srgbClr val="1D1D1D"/>
                </a:solidFill>
                <a:highlight>
                  <a:srgbClr val="FFFFFF"/>
                </a:highlight>
              </a:rPr>
              <a:t> water </a:t>
            </a:r>
            <a:r>
              <a:rPr lang="fr-FR" sz="1550" dirty="0" err="1">
                <a:solidFill>
                  <a:srgbClr val="1D1D1D"/>
                </a:solidFill>
                <a:highlight>
                  <a:srgbClr val="FFFFFF"/>
                </a:highlight>
              </a:rPr>
              <a:t>systems</a:t>
            </a:r>
            <a:endParaRPr sz="1200" dirty="0">
              <a:solidFill>
                <a:srgbClr val="1F1F1F"/>
              </a:solidFill>
              <a:latin typeface="Georgia"/>
              <a:ea typeface="Georgia"/>
              <a:cs typeface="Georgia"/>
              <a:sym typeface="Georgia"/>
            </a:endParaRPr>
          </a:p>
        </p:txBody>
      </p:sp>
      <p:pic>
        <p:nvPicPr>
          <p:cNvPr id="277" name="Google Shape;277;g31b5b8b3b82_0_2"/>
          <p:cNvPicPr preferRelativeResize="0"/>
          <p:nvPr/>
        </p:nvPicPr>
        <p:blipFill>
          <a:blip r:embed="rId4">
            <a:alphaModFix/>
          </a:blip>
          <a:stretch>
            <a:fillRect/>
          </a:stretch>
        </p:blipFill>
        <p:spPr>
          <a:xfrm rot="5400000">
            <a:off x="5870547" y="1520660"/>
            <a:ext cx="3485025" cy="1806225"/>
          </a:xfrm>
          <a:prstGeom prst="rect">
            <a:avLst/>
          </a:prstGeom>
          <a:noFill/>
          <a:ln>
            <a:noFill/>
          </a:ln>
        </p:spPr>
      </p:pic>
      <p:sp>
        <p:nvSpPr>
          <p:cNvPr id="278" name="Google Shape;278;g31b5b8b3b82_0_2"/>
          <p:cNvSpPr txBox="1"/>
          <p:nvPr/>
        </p:nvSpPr>
        <p:spPr>
          <a:xfrm>
            <a:off x="6490875" y="4314250"/>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700">
                <a:solidFill>
                  <a:schemeClr val="dk1"/>
                </a:solidFill>
              </a:rPr>
              <a:t>Source : https://en.wikipedia.org/wiki/Antimicrobial_resistance</a:t>
            </a:r>
            <a:endParaRPr/>
          </a:p>
        </p:txBody>
      </p:sp>
      <p:sp>
        <p:nvSpPr>
          <p:cNvPr id="279" name="Google Shape;279;g31b5b8b3b82_0_2"/>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1b5b8b3b82_0_14"/>
          <p:cNvSpPr txBox="1">
            <a:spLocks noGrp="1"/>
          </p:cNvSpPr>
          <p:nvPr>
            <p:ph type="body" idx="1"/>
          </p:nvPr>
        </p:nvSpPr>
        <p:spPr>
          <a:xfrm>
            <a:off x="276100" y="591825"/>
            <a:ext cx="5718900" cy="4450800"/>
          </a:xfrm>
          <a:prstGeom prst="rect">
            <a:avLst/>
          </a:prstGeom>
          <a:noFill/>
          <a:ln>
            <a:noFill/>
          </a:ln>
        </p:spPr>
        <p:txBody>
          <a:bodyPr spcFirstLastPara="1" wrap="square" lIns="180000" tIns="45700" rIns="91425" bIns="45700" anchor="t" anchorCtr="0">
            <a:normAutofit/>
          </a:bodyPr>
          <a:lstStyle/>
          <a:p>
            <a:pPr marL="457200" marR="0" lvl="0" indent="-356870" algn="l" rtl="0">
              <a:lnSpc>
                <a:spcPct val="115000"/>
              </a:lnSpc>
              <a:spcBef>
                <a:spcPts val="0"/>
              </a:spcBef>
              <a:spcAft>
                <a:spcPts val="0"/>
              </a:spcAft>
              <a:buSzPts val="2020"/>
              <a:buChar char="●"/>
            </a:pPr>
            <a:r>
              <a:rPr lang="fr-FR" sz="1550" dirty="0">
                <a:solidFill>
                  <a:srgbClr val="1D1D1D"/>
                </a:solidFill>
                <a:highlight>
                  <a:srgbClr val="FFFFFF"/>
                </a:highlight>
              </a:rPr>
              <a:t>Impact </a:t>
            </a:r>
            <a:r>
              <a:rPr lang="fr-FR" sz="1550" dirty="0" err="1">
                <a:solidFill>
                  <a:srgbClr val="1D1D1D"/>
                </a:solidFill>
                <a:highlight>
                  <a:srgbClr val="FFFFFF"/>
                </a:highlight>
              </a:rPr>
              <a:t>health</a:t>
            </a:r>
            <a:r>
              <a:rPr lang="fr-FR" sz="1550" dirty="0">
                <a:solidFill>
                  <a:srgbClr val="1D1D1D"/>
                </a:solidFill>
                <a:highlight>
                  <a:srgbClr val="FFFFFF"/>
                </a:highlight>
              </a:rPr>
              <a:t> and </a:t>
            </a:r>
            <a:r>
              <a:rPr lang="fr-FR" sz="1550" dirty="0" err="1">
                <a:solidFill>
                  <a:srgbClr val="1D1D1D"/>
                </a:solidFill>
                <a:highlight>
                  <a:srgbClr val="FFFFFF"/>
                </a:highlight>
              </a:rPr>
              <a:t>behaviour</a:t>
            </a:r>
            <a:r>
              <a:rPr lang="fr-FR" sz="1550" dirty="0">
                <a:solidFill>
                  <a:srgbClr val="1D1D1D"/>
                </a:solidFill>
                <a:highlight>
                  <a:srgbClr val="FFFFFF"/>
                </a:highlight>
              </a:rPr>
              <a:t> </a:t>
            </a:r>
            <a:endParaRPr sz="1550" dirty="0">
              <a:solidFill>
                <a:srgbClr val="1D1D1D"/>
              </a:solidFill>
              <a:highlight>
                <a:srgbClr val="FFFFFF"/>
              </a:highlight>
            </a:endParaRPr>
          </a:p>
          <a:p>
            <a:pPr marL="457200" marR="0" lvl="0" indent="-356870" algn="l" rtl="0">
              <a:lnSpc>
                <a:spcPct val="115000"/>
              </a:lnSpc>
              <a:spcBef>
                <a:spcPts val="0"/>
              </a:spcBef>
              <a:spcAft>
                <a:spcPts val="0"/>
              </a:spcAft>
              <a:buSzPts val="2020"/>
              <a:buChar char="●"/>
            </a:pPr>
            <a:r>
              <a:rPr lang="fr-FR" sz="1550" dirty="0">
                <a:solidFill>
                  <a:srgbClr val="1D1D1D"/>
                </a:solidFill>
                <a:highlight>
                  <a:srgbClr val="FFFFFF"/>
                </a:highlight>
              </a:rPr>
              <a:t>Hormonal </a:t>
            </a:r>
            <a:r>
              <a:rPr lang="fr-FR" sz="1550" dirty="0" err="1">
                <a:solidFill>
                  <a:srgbClr val="1D1D1D"/>
                </a:solidFill>
                <a:highlight>
                  <a:srgbClr val="FFFFFF"/>
                </a:highlight>
              </a:rPr>
              <a:t>drugs</a:t>
            </a:r>
            <a:r>
              <a:rPr lang="fr-FR" sz="1550" dirty="0">
                <a:solidFill>
                  <a:srgbClr val="1D1D1D"/>
                </a:solidFill>
                <a:highlight>
                  <a:srgbClr val="FFFFFF"/>
                </a:highlight>
              </a:rPr>
              <a:t> : </a:t>
            </a:r>
            <a:r>
              <a:rPr lang="fr-FR" sz="1550" dirty="0" err="1">
                <a:solidFill>
                  <a:srgbClr val="1D1D1D"/>
                </a:solidFill>
                <a:highlight>
                  <a:srgbClr val="FFFFFF"/>
                </a:highlight>
              </a:rPr>
              <a:t>feminization</a:t>
            </a:r>
            <a:r>
              <a:rPr lang="fr-FR" sz="1550" dirty="0">
                <a:solidFill>
                  <a:srgbClr val="1D1D1D"/>
                </a:solidFill>
                <a:highlight>
                  <a:srgbClr val="FFFFFF"/>
                </a:highlight>
              </a:rPr>
              <a:t>, impair reproduction, </a:t>
            </a:r>
            <a:r>
              <a:rPr lang="fr-FR" sz="1550" dirty="0" err="1">
                <a:solidFill>
                  <a:srgbClr val="1D1D1D"/>
                </a:solidFill>
                <a:highlight>
                  <a:srgbClr val="FFFFFF"/>
                </a:highlight>
              </a:rPr>
              <a:t>egg</a:t>
            </a:r>
            <a:r>
              <a:rPr lang="fr-FR" sz="1550" dirty="0">
                <a:solidFill>
                  <a:srgbClr val="1D1D1D"/>
                </a:solidFill>
                <a:highlight>
                  <a:srgbClr val="FFFFFF"/>
                </a:highlight>
              </a:rPr>
              <a:t> production, </a:t>
            </a:r>
            <a:r>
              <a:rPr lang="fr-FR" sz="1550" dirty="0" err="1">
                <a:solidFill>
                  <a:srgbClr val="1D1D1D"/>
                </a:solidFill>
                <a:highlight>
                  <a:srgbClr val="FFFFFF"/>
                </a:highlight>
              </a:rPr>
              <a:t>feeding</a:t>
            </a:r>
            <a:r>
              <a:rPr lang="fr-FR" sz="1550" dirty="0">
                <a:solidFill>
                  <a:srgbClr val="1D1D1D"/>
                </a:solidFill>
                <a:highlight>
                  <a:srgbClr val="FFFFFF"/>
                </a:highlight>
              </a:rPr>
              <a:t> habits, </a:t>
            </a:r>
            <a:r>
              <a:rPr lang="fr-FR" sz="1550" dirty="0" err="1">
                <a:solidFill>
                  <a:srgbClr val="1D1D1D"/>
                </a:solidFill>
                <a:highlight>
                  <a:schemeClr val="lt1"/>
                </a:highlight>
              </a:rPr>
              <a:t>food</a:t>
            </a:r>
            <a:r>
              <a:rPr lang="fr-FR" sz="1550" dirty="0">
                <a:solidFill>
                  <a:srgbClr val="1D1D1D"/>
                </a:solidFill>
                <a:highlight>
                  <a:schemeClr val="lt1"/>
                </a:highlight>
              </a:rPr>
              <a:t> web </a:t>
            </a:r>
            <a:r>
              <a:rPr lang="fr-FR" sz="1550" dirty="0" err="1">
                <a:solidFill>
                  <a:srgbClr val="1D1D1D"/>
                </a:solidFill>
                <a:highlight>
                  <a:schemeClr val="lt1"/>
                </a:highlight>
              </a:rPr>
              <a:t>dynamics</a:t>
            </a:r>
            <a:endParaRPr sz="1550" dirty="0">
              <a:solidFill>
                <a:srgbClr val="1D1D1D"/>
              </a:solidFill>
              <a:highlight>
                <a:srgbClr val="FFFFFF"/>
              </a:highlight>
            </a:endParaRPr>
          </a:p>
          <a:p>
            <a:pPr marL="457200" marR="0" lvl="0" indent="0" algn="l" rtl="0">
              <a:lnSpc>
                <a:spcPct val="115000"/>
              </a:lnSpc>
              <a:spcBef>
                <a:spcPts val="0"/>
              </a:spcBef>
              <a:spcAft>
                <a:spcPts val="0"/>
              </a:spcAft>
              <a:buNone/>
            </a:pPr>
            <a:endParaRPr sz="1550" dirty="0">
              <a:solidFill>
                <a:srgbClr val="1D1D1D"/>
              </a:solidFill>
              <a:highlight>
                <a:srgbClr val="FFFFFF"/>
              </a:highlight>
            </a:endParaRPr>
          </a:p>
          <a:p>
            <a:pPr marL="457200" marR="0" lvl="0" indent="0" algn="l" rtl="0">
              <a:lnSpc>
                <a:spcPct val="115000"/>
              </a:lnSpc>
              <a:spcBef>
                <a:spcPts val="0"/>
              </a:spcBef>
              <a:spcAft>
                <a:spcPts val="0"/>
              </a:spcAft>
              <a:buNone/>
            </a:pPr>
            <a:r>
              <a:rPr lang="fr-FR" sz="1550" dirty="0">
                <a:solidFill>
                  <a:srgbClr val="1D1D1D"/>
                </a:solidFill>
                <a:highlight>
                  <a:srgbClr val="FFFFFF"/>
                </a:highlight>
              </a:rPr>
              <a:t>→ </a:t>
            </a:r>
            <a:r>
              <a:rPr lang="fr-FR" sz="1550" dirty="0" err="1">
                <a:solidFill>
                  <a:srgbClr val="1D1D1D"/>
                </a:solidFill>
                <a:highlight>
                  <a:srgbClr val="FFFFFF"/>
                </a:highlight>
              </a:rPr>
              <a:t>Vulnerable</a:t>
            </a:r>
            <a:r>
              <a:rPr lang="fr-FR" sz="1550" dirty="0">
                <a:solidFill>
                  <a:srgbClr val="1D1D1D"/>
                </a:solidFill>
                <a:highlight>
                  <a:srgbClr val="FFFFFF"/>
                </a:highlight>
              </a:rPr>
              <a:t> to </a:t>
            </a:r>
            <a:r>
              <a:rPr lang="fr-FR" sz="1550" dirty="0" err="1">
                <a:solidFill>
                  <a:srgbClr val="1D1D1D"/>
                </a:solidFill>
                <a:highlight>
                  <a:srgbClr val="FFFFFF"/>
                </a:highlight>
              </a:rPr>
              <a:t>predators</a:t>
            </a:r>
            <a:endParaRPr sz="1550" dirty="0">
              <a:solidFill>
                <a:srgbClr val="1D1D1D"/>
              </a:solidFill>
              <a:highlight>
                <a:srgbClr val="FFFFFF"/>
              </a:highlight>
            </a:endParaRPr>
          </a:p>
          <a:p>
            <a:pPr marL="914400" marR="0" lvl="1" indent="-356869" algn="l" rtl="0">
              <a:lnSpc>
                <a:spcPct val="115000"/>
              </a:lnSpc>
              <a:spcBef>
                <a:spcPts val="0"/>
              </a:spcBef>
              <a:spcAft>
                <a:spcPts val="0"/>
              </a:spcAft>
              <a:buSzPts val="2020"/>
              <a:buChar char="○"/>
            </a:pPr>
            <a:r>
              <a:rPr lang="fr-FR" sz="1550" dirty="0" err="1">
                <a:solidFill>
                  <a:srgbClr val="1D1D1D"/>
                </a:solidFill>
                <a:highlight>
                  <a:srgbClr val="FFFFFF"/>
                </a:highlight>
              </a:rPr>
              <a:t>Amphibians</a:t>
            </a:r>
            <a:r>
              <a:rPr lang="fr-FR" sz="1550" dirty="0">
                <a:solidFill>
                  <a:srgbClr val="1D1D1D"/>
                </a:solidFill>
                <a:highlight>
                  <a:srgbClr val="FFFFFF"/>
                </a:highlight>
              </a:rPr>
              <a:t> </a:t>
            </a:r>
            <a:r>
              <a:rPr lang="fr-FR" sz="950" dirty="0">
                <a:solidFill>
                  <a:srgbClr val="1D1D1D"/>
                </a:solidFill>
                <a:highlight>
                  <a:srgbClr val="FFFFFF"/>
                </a:highlight>
              </a:rPr>
              <a:t>(</a:t>
            </a:r>
            <a:r>
              <a:rPr lang="fr-FR" sz="950" dirty="0" err="1">
                <a:solidFill>
                  <a:srgbClr val="1D1D1D"/>
                </a:solidFill>
                <a:highlight>
                  <a:srgbClr val="FFFFFF"/>
                </a:highlight>
              </a:rPr>
              <a:t>frogs</a:t>
            </a:r>
            <a:r>
              <a:rPr lang="fr-FR" sz="950" dirty="0">
                <a:solidFill>
                  <a:srgbClr val="1D1D1D"/>
                </a:solidFill>
                <a:highlight>
                  <a:srgbClr val="FFFFFF"/>
                </a:highlight>
              </a:rPr>
              <a:t>, </a:t>
            </a:r>
            <a:r>
              <a:rPr lang="fr-FR" sz="950" dirty="0" err="1">
                <a:solidFill>
                  <a:srgbClr val="1D1D1D"/>
                </a:solidFill>
                <a:highlight>
                  <a:srgbClr val="FFFFFF"/>
                </a:highlight>
              </a:rPr>
              <a:t>toads</a:t>
            </a:r>
            <a:r>
              <a:rPr lang="fr-FR" sz="950" dirty="0">
                <a:solidFill>
                  <a:srgbClr val="1D1D1D"/>
                </a:solidFill>
                <a:highlight>
                  <a:srgbClr val="FFFFFF"/>
                </a:highlight>
              </a:rPr>
              <a:t>)</a:t>
            </a:r>
            <a:r>
              <a:rPr lang="fr-FR" sz="1550" dirty="0">
                <a:solidFill>
                  <a:srgbClr val="1D1D1D"/>
                </a:solidFill>
                <a:highlight>
                  <a:srgbClr val="FFFFFF"/>
                </a:highlight>
              </a:rPr>
              <a:t>, </a:t>
            </a:r>
            <a:r>
              <a:rPr lang="fr-FR" sz="1550" dirty="0" err="1">
                <a:solidFill>
                  <a:srgbClr val="1D1D1D"/>
                </a:solidFill>
                <a:highlight>
                  <a:srgbClr val="FFFFFF"/>
                </a:highlight>
              </a:rPr>
              <a:t>fishes</a:t>
            </a:r>
            <a:r>
              <a:rPr lang="fr-FR" sz="1550" dirty="0">
                <a:solidFill>
                  <a:srgbClr val="1D1D1D"/>
                </a:solidFill>
                <a:highlight>
                  <a:srgbClr val="FFFFFF"/>
                </a:highlight>
              </a:rPr>
              <a:t> </a:t>
            </a:r>
            <a:r>
              <a:rPr lang="fr-FR" sz="950" dirty="0">
                <a:solidFill>
                  <a:srgbClr val="1D1D1D"/>
                </a:solidFill>
                <a:highlight>
                  <a:srgbClr val="FFFFFF"/>
                </a:highlight>
              </a:rPr>
              <a:t>(</a:t>
            </a:r>
            <a:r>
              <a:rPr lang="fr-FR" sz="950" dirty="0" err="1">
                <a:solidFill>
                  <a:srgbClr val="1D1D1D"/>
                </a:solidFill>
                <a:highlight>
                  <a:srgbClr val="FFFFFF"/>
                </a:highlight>
              </a:rPr>
              <a:t>trouts</a:t>
            </a:r>
            <a:r>
              <a:rPr lang="fr-FR" sz="950" dirty="0">
                <a:solidFill>
                  <a:srgbClr val="1D1D1D"/>
                </a:solidFill>
                <a:highlight>
                  <a:srgbClr val="FFFFFF"/>
                </a:highlight>
              </a:rPr>
              <a:t>, </a:t>
            </a:r>
            <a:r>
              <a:rPr lang="fr-FR" sz="950" dirty="0" err="1">
                <a:solidFill>
                  <a:srgbClr val="1D1D1D"/>
                </a:solidFill>
                <a:highlight>
                  <a:srgbClr val="FFFFFF"/>
                </a:highlight>
              </a:rPr>
              <a:t>minnows</a:t>
            </a:r>
            <a:r>
              <a:rPr lang="fr-FR" sz="950" dirty="0">
                <a:solidFill>
                  <a:srgbClr val="1D1D1D"/>
                </a:solidFill>
                <a:highlight>
                  <a:srgbClr val="FFFFFF"/>
                </a:highlight>
              </a:rPr>
              <a:t>)</a:t>
            </a:r>
            <a:r>
              <a:rPr lang="fr-FR" sz="1550" dirty="0">
                <a:solidFill>
                  <a:srgbClr val="1D1D1D"/>
                </a:solidFill>
                <a:highlight>
                  <a:srgbClr val="FFFFFF"/>
                </a:highlight>
              </a:rPr>
              <a:t>, </a:t>
            </a:r>
            <a:r>
              <a:rPr lang="fr-FR" sz="1550" dirty="0" err="1">
                <a:solidFill>
                  <a:srgbClr val="1D1D1D"/>
                </a:solidFill>
                <a:highlight>
                  <a:srgbClr val="FFFFFF"/>
                </a:highlight>
              </a:rPr>
              <a:t>invertebrates</a:t>
            </a:r>
            <a:r>
              <a:rPr lang="fr-FR" sz="1550" dirty="0">
                <a:solidFill>
                  <a:srgbClr val="1D1D1D"/>
                </a:solidFill>
                <a:highlight>
                  <a:srgbClr val="FFFFFF"/>
                </a:highlight>
              </a:rPr>
              <a:t> </a:t>
            </a:r>
            <a:r>
              <a:rPr lang="fr-FR" sz="950" dirty="0">
                <a:solidFill>
                  <a:srgbClr val="1D1D1D"/>
                </a:solidFill>
                <a:highlight>
                  <a:srgbClr val="FFFFFF"/>
                </a:highlight>
              </a:rPr>
              <a:t>(</a:t>
            </a:r>
            <a:r>
              <a:rPr lang="fr-FR" sz="950" dirty="0" err="1">
                <a:solidFill>
                  <a:srgbClr val="1D1D1D"/>
                </a:solidFill>
                <a:highlight>
                  <a:srgbClr val="FFFFFF"/>
                </a:highlight>
              </a:rPr>
              <a:t>freshwater</a:t>
            </a:r>
            <a:r>
              <a:rPr lang="fr-FR" sz="950" dirty="0">
                <a:solidFill>
                  <a:srgbClr val="1D1D1D"/>
                </a:solidFill>
                <a:highlight>
                  <a:srgbClr val="FFFFFF"/>
                </a:highlight>
              </a:rPr>
              <a:t> </a:t>
            </a:r>
            <a:r>
              <a:rPr lang="fr-FR" sz="950" dirty="0" err="1">
                <a:solidFill>
                  <a:srgbClr val="1D1D1D"/>
                </a:solidFill>
                <a:highlight>
                  <a:srgbClr val="FFFFFF"/>
                </a:highlight>
              </a:rPr>
              <a:t>snails</a:t>
            </a:r>
            <a:r>
              <a:rPr lang="fr-FR" sz="950" dirty="0">
                <a:solidFill>
                  <a:srgbClr val="1D1D1D"/>
                </a:solidFill>
                <a:highlight>
                  <a:srgbClr val="FFFFFF"/>
                </a:highlight>
              </a:rPr>
              <a:t>) </a:t>
            </a:r>
            <a:r>
              <a:rPr lang="fr-FR" sz="1550" dirty="0">
                <a:solidFill>
                  <a:srgbClr val="1D1D1D"/>
                </a:solidFill>
                <a:highlight>
                  <a:srgbClr val="FFFFFF"/>
                </a:highlight>
              </a:rPr>
              <a:t> …</a:t>
            </a:r>
            <a:endParaRPr sz="1550" dirty="0">
              <a:solidFill>
                <a:srgbClr val="1D1D1D"/>
              </a:solidFill>
              <a:highlight>
                <a:srgbClr val="FFFFFF"/>
              </a:highlight>
            </a:endParaRPr>
          </a:p>
          <a:p>
            <a:pPr marL="914400" marR="0" lvl="0" indent="0" algn="l" rtl="0">
              <a:lnSpc>
                <a:spcPct val="115000"/>
              </a:lnSpc>
              <a:spcBef>
                <a:spcPts val="0"/>
              </a:spcBef>
              <a:spcAft>
                <a:spcPts val="0"/>
              </a:spcAft>
              <a:buNone/>
            </a:pPr>
            <a:endParaRPr sz="1550" dirty="0">
              <a:solidFill>
                <a:srgbClr val="1D1D1D"/>
              </a:solidFill>
              <a:highlight>
                <a:srgbClr val="FFFFFF"/>
              </a:highlight>
            </a:endParaRPr>
          </a:p>
          <a:p>
            <a:pPr marL="457200" marR="0" lvl="0" indent="-356870" algn="l" rtl="0">
              <a:lnSpc>
                <a:spcPct val="115000"/>
              </a:lnSpc>
              <a:spcBef>
                <a:spcPts val="0"/>
              </a:spcBef>
              <a:spcAft>
                <a:spcPts val="0"/>
              </a:spcAft>
              <a:buSzPts val="2020"/>
              <a:buChar char="●"/>
            </a:pPr>
            <a:r>
              <a:rPr lang="fr-FR" sz="1550" dirty="0" err="1">
                <a:solidFill>
                  <a:srgbClr val="1D1D1D"/>
                </a:solidFill>
                <a:highlight>
                  <a:srgbClr val="FFFFFF"/>
                </a:highlight>
              </a:rPr>
              <a:t>Decline</a:t>
            </a:r>
            <a:r>
              <a:rPr lang="fr-FR" sz="1550" dirty="0">
                <a:solidFill>
                  <a:srgbClr val="1D1D1D"/>
                </a:solidFill>
                <a:highlight>
                  <a:srgbClr val="FFFFFF"/>
                </a:highlight>
              </a:rPr>
              <a:t> in </a:t>
            </a:r>
            <a:r>
              <a:rPr lang="fr-FR" sz="1550" dirty="0" err="1">
                <a:solidFill>
                  <a:srgbClr val="1D1D1D"/>
                </a:solidFill>
                <a:highlight>
                  <a:srgbClr val="FFFFFF"/>
                </a:highlight>
              </a:rPr>
              <a:t>ecosystem</a:t>
            </a:r>
            <a:r>
              <a:rPr lang="fr-FR" sz="1550" dirty="0">
                <a:solidFill>
                  <a:srgbClr val="1D1D1D"/>
                </a:solidFill>
                <a:highlight>
                  <a:srgbClr val="FFFFFF"/>
                </a:highlight>
              </a:rPr>
              <a:t> </a:t>
            </a:r>
            <a:r>
              <a:rPr lang="fr-FR" sz="1550" dirty="0" err="1">
                <a:solidFill>
                  <a:srgbClr val="1D1D1D"/>
                </a:solidFill>
                <a:highlight>
                  <a:srgbClr val="FFFFFF"/>
                </a:highlight>
              </a:rPr>
              <a:t>biodiversity</a:t>
            </a:r>
            <a:r>
              <a:rPr lang="fr-FR" sz="1550" dirty="0">
                <a:solidFill>
                  <a:srgbClr val="1D1D1D"/>
                </a:solidFill>
                <a:highlight>
                  <a:srgbClr val="FFFFFF"/>
                </a:highlight>
              </a:rPr>
              <a:t> and </a:t>
            </a:r>
            <a:r>
              <a:rPr lang="fr-FR" sz="1550" dirty="0" err="1">
                <a:solidFill>
                  <a:srgbClr val="1D1D1D"/>
                </a:solidFill>
                <a:highlight>
                  <a:srgbClr val="FFFFFF"/>
                </a:highlight>
              </a:rPr>
              <a:t>ecological</a:t>
            </a:r>
            <a:r>
              <a:rPr lang="fr-FR" sz="1550" dirty="0">
                <a:solidFill>
                  <a:srgbClr val="1D1D1D"/>
                </a:solidFill>
                <a:highlight>
                  <a:srgbClr val="FFFFFF"/>
                </a:highlight>
              </a:rPr>
              <a:t> </a:t>
            </a:r>
            <a:r>
              <a:rPr lang="fr-FR" sz="1550" dirty="0" err="1">
                <a:solidFill>
                  <a:srgbClr val="1D1D1D"/>
                </a:solidFill>
                <a:highlight>
                  <a:srgbClr val="FFFFFF"/>
                </a:highlight>
              </a:rPr>
              <a:t>stability</a:t>
            </a:r>
            <a:endParaRPr sz="1550" dirty="0">
              <a:solidFill>
                <a:srgbClr val="1D1D1D"/>
              </a:solidFill>
              <a:highlight>
                <a:srgbClr val="FFFFFF"/>
              </a:highlight>
            </a:endParaRPr>
          </a:p>
          <a:p>
            <a:pPr marL="914400" marR="0" lvl="1" indent="-356869" algn="l" rtl="0">
              <a:lnSpc>
                <a:spcPct val="115000"/>
              </a:lnSpc>
              <a:spcBef>
                <a:spcPts val="0"/>
              </a:spcBef>
              <a:spcAft>
                <a:spcPts val="0"/>
              </a:spcAft>
              <a:buSzPts val="2020"/>
              <a:buChar char="○"/>
            </a:pPr>
            <a:r>
              <a:rPr lang="fr-FR" sz="1550" dirty="0">
                <a:solidFill>
                  <a:srgbClr val="1D1D1D"/>
                </a:solidFill>
                <a:highlight>
                  <a:srgbClr val="FFFFFF"/>
                </a:highlight>
              </a:rPr>
              <a:t>EE2 </a:t>
            </a:r>
            <a:r>
              <a:rPr lang="fr-FR" sz="1550" dirty="0" err="1">
                <a:solidFill>
                  <a:srgbClr val="1D1D1D"/>
                </a:solidFill>
                <a:highlight>
                  <a:srgbClr val="FFFFFF"/>
                </a:highlight>
              </a:rPr>
              <a:t>effects</a:t>
            </a:r>
            <a:r>
              <a:rPr lang="fr-FR" sz="1550" dirty="0">
                <a:solidFill>
                  <a:srgbClr val="1D1D1D"/>
                </a:solidFill>
                <a:highlight>
                  <a:srgbClr val="FFFFFF"/>
                </a:highlight>
              </a:rPr>
              <a:t> : </a:t>
            </a:r>
            <a:r>
              <a:rPr lang="fr-FR" sz="1550" dirty="0" err="1">
                <a:solidFill>
                  <a:srgbClr val="1D1D1D"/>
                </a:solidFill>
                <a:highlight>
                  <a:srgbClr val="FFFFFF"/>
                </a:highlight>
              </a:rPr>
              <a:t>decline</a:t>
            </a:r>
            <a:r>
              <a:rPr lang="fr-FR" sz="1550" dirty="0">
                <a:solidFill>
                  <a:srgbClr val="1D1D1D"/>
                </a:solidFill>
                <a:highlight>
                  <a:srgbClr val="FFFFFF"/>
                </a:highlight>
              </a:rPr>
              <a:t> of the relative </a:t>
            </a:r>
            <a:r>
              <a:rPr lang="fr-FR" sz="1550" dirty="0" err="1">
                <a:solidFill>
                  <a:srgbClr val="1D1D1D"/>
                </a:solidFill>
                <a:highlight>
                  <a:srgbClr val="FFFFFF"/>
                </a:highlight>
              </a:rPr>
              <a:t>abundance</a:t>
            </a:r>
            <a:r>
              <a:rPr lang="fr-FR" sz="1550" dirty="0">
                <a:solidFill>
                  <a:srgbClr val="1D1D1D"/>
                </a:solidFill>
                <a:highlight>
                  <a:srgbClr val="FFFFFF"/>
                </a:highlight>
              </a:rPr>
              <a:t> of </a:t>
            </a:r>
            <a:r>
              <a:rPr lang="fr-FR" sz="1550" dirty="0" err="1">
                <a:solidFill>
                  <a:srgbClr val="1D1D1D"/>
                </a:solidFill>
                <a:highlight>
                  <a:srgbClr val="FFFFFF"/>
                </a:highlight>
              </a:rPr>
              <a:t>young</a:t>
            </a:r>
            <a:r>
              <a:rPr lang="fr-FR" sz="1550" dirty="0">
                <a:solidFill>
                  <a:srgbClr val="1D1D1D"/>
                </a:solidFill>
                <a:highlight>
                  <a:srgbClr val="FFFFFF"/>
                </a:highlight>
              </a:rPr>
              <a:t> </a:t>
            </a:r>
            <a:r>
              <a:rPr lang="fr-FR" sz="1550" dirty="0" err="1">
                <a:solidFill>
                  <a:srgbClr val="1D1D1D"/>
                </a:solidFill>
                <a:highlight>
                  <a:srgbClr val="FFFFFF"/>
                </a:highlight>
              </a:rPr>
              <a:t>fish</a:t>
            </a:r>
            <a:r>
              <a:rPr lang="fr-FR" sz="1550" dirty="0">
                <a:solidFill>
                  <a:srgbClr val="1D1D1D"/>
                </a:solidFill>
                <a:highlight>
                  <a:srgbClr val="FFFFFF"/>
                </a:highlight>
              </a:rPr>
              <a:t> and in </a:t>
            </a:r>
            <a:r>
              <a:rPr lang="fr-FR" sz="1550" dirty="0" err="1">
                <a:solidFill>
                  <a:srgbClr val="1D1D1D"/>
                </a:solidFill>
                <a:highlight>
                  <a:srgbClr val="FFFFFF"/>
                </a:highlight>
              </a:rPr>
              <a:t>biomass</a:t>
            </a:r>
            <a:r>
              <a:rPr lang="fr-FR" sz="1550" dirty="0">
                <a:solidFill>
                  <a:srgbClr val="1D1D1D"/>
                </a:solidFill>
                <a:highlight>
                  <a:srgbClr val="FFFFFF"/>
                </a:highlight>
              </a:rPr>
              <a:t> of </a:t>
            </a:r>
            <a:r>
              <a:rPr lang="fr-FR" sz="1550" dirty="0" err="1">
                <a:solidFill>
                  <a:srgbClr val="1D1D1D"/>
                </a:solidFill>
                <a:highlight>
                  <a:srgbClr val="FFFFFF"/>
                </a:highlight>
              </a:rPr>
              <a:t>adult</a:t>
            </a:r>
            <a:r>
              <a:rPr lang="fr-FR" sz="1550" dirty="0">
                <a:solidFill>
                  <a:srgbClr val="1D1D1D"/>
                </a:solidFill>
                <a:highlight>
                  <a:srgbClr val="FFFFFF"/>
                </a:highlight>
              </a:rPr>
              <a:t> </a:t>
            </a:r>
            <a:r>
              <a:rPr lang="fr-FR" sz="1550" dirty="0" err="1">
                <a:solidFill>
                  <a:srgbClr val="1D1D1D"/>
                </a:solidFill>
                <a:highlight>
                  <a:srgbClr val="FFFFFF"/>
                </a:highlight>
              </a:rPr>
              <a:t>fathead</a:t>
            </a:r>
            <a:r>
              <a:rPr lang="fr-FR" sz="1550" dirty="0">
                <a:solidFill>
                  <a:srgbClr val="1D1D1D"/>
                </a:solidFill>
                <a:highlight>
                  <a:srgbClr val="FFFFFF"/>
                </a:highlight>
              </a:rPr>
              <a:t> </a:t>
            </a:r>
            <a:r>
              <a:rPr lang="fr-FR" sz="1550" dirty="0" err="1">
                <a:solidFill>
                  <a:srgbClr val="1D1D1D"/>
                </a:solidFill>
                <a:highlight>
                  <a:srgbClr val="FFFFFF"/>
                </a:highlight>
              </a:rPr>
              <a:t>minnow</a:t>
            </a:r>
            <a:r>
              <a:rPr lang="fr-FR" sz="1550" dirty="0">
                <a:solidFill>
                  <a:srgbClr val="1D1D1D"/>
                </a:solidFill>
                <a:highlight>
                  <a:srgbClr val="FFFFFF"/>
                </a:highlight>
              </a:rPr>
              <a:t> → </a:t>
            </a:r>
            <a:r>
              <a:rPr lang="fr-FR" sz="1550" dirty="0" err="1">
                <a:solidFill>
                  <a:srgbClr val="1D1D1D"/>
                </a:solidFill>
                <a:highlight>
                  <a:srgbClr val="FFFFFF"/>
                </a:highlight>
              </a:rPr>
              <a:t>consequence</a:t>
            </a:r>
            <a:r>
              <a:rPr lang="fr-FR" sz="1550" dirty="0">
                <a:solidFill>
                  <a:srgbClr val="1D1D1D"/>
                </a:solidFill>
                <a:highlight>
                  <a:srgbClr val="FFFFFF"/>
                </a:highlight>
              </a:rPr>
              <a:t> of </a:t>
            </a:r>
            <a:r>
              <a:rPr lang="fr-FR" sz="1550" dirty="0" err="1">
                <a:solidFill>
                  <a:srgbClr val="1D1D1D"/>
                </a:solidFill>
                <a:highlight>
                  <a:srgbClr val="FFFFFF"/>
                </a:highlight>
              </a:rPr>
              <a:t>their</a:t>
            </a:r>
            <a:r>
              <a:rPr lang="fr-FR" sz="1550" dirty="0">
                <a:solidFill>
                  <a:srgbClr val="1D1D1D"/>
                </a:solidFill>
                <a:highlight>
                  <a:srgbClr val="FFFFFF"/>
                </a:highlight>
              </a:rPr>
              <a:t> reproductive </a:t>
            </a:r>
            <a:r>
              <a:rPr lang="fr-FR" sz="1550" dirty="0" err="1">
                <a:solidFill>
                  <a:srgbClr val="1D1D1D"/>
                </a:solidFill>
                <a:highlight>
                  <a:srgbClr val="FFFFFF"/>
                </a:highlight>
              </a:rPr>
              <a:t>failure</a:t>
            </a:r>
            <a:r>
              <a:rPr lang="fr-FR" sz="1550" dirty="0">
                <a:solidFill>
                  <a:srgbClr val="1D1D1D"/>
                </a:solidFill>
                <a:highlight>
                  <a:srgbClr val="FFFFFF"/>
                </a:highlight>
              </a:rPr>
              <a:t> </a:t>
            </a:r>
            <a:endParaRPr sz="1550" dirty="0">
              <a:solidFill>
                <a:srgbClr val="1D1D1D"/>
              </a:solidFill>
              <a:highlight>
                <a:srgbClr val="FFFFFF"/>
              </a:highlight>
            </a:endParaRPr>
          </a:p>
          <a:p>
            <a:pPr marL="914400" marR="0" lvl="1" indent="-327025" algn="l" rtl="0">
              <a:lnSpc>
                <a:spcPct val="115000"/>
              </a:lnSpc>
              <a:spcBef>
                <a:spcPts val="0"/>
              </a:spcBef>
              <a:spcAft>
                <a:spcPts val="0"/>
              </a:spcAft>
              <a:buClr>
                <a:srgbClr val="1D1D1D"/>
              </a:buClr>
              <a:buSzPts val="1550"/>
              <a:buChar char="○"/>
            </a:pPr>
            <a:r>
              <a:rPr lang="fr-FR" sz="1550" dirty="0" err="1">
                <a:solidFill>
                  <a:srgbClr val="1D1D1D"/>
                </a:solidFill>
                <a:highlight>
                  <a:srgbClr val="FFFFFF"/>
                </a:highlight>
              </a:rPr>
              <a:t>Antidepressant</a:t>
            </a:r>
            <a:r>
              <a:rPr lang="fr-FR" sz="1550" dirty="0">
                <a:solidFill>
                  <a:srgbClr val="1D1D1D"/>
                </a:solidFill>
                <a:highlight>
                  <a:srgbClr val="FFFFFF"/>
                </a:highlight>
              </a:rPr>
              <a:t> </a:t>
            </a:r>
            <a:r>
              <a:rPr lang="fr-FR" sz="1550" dirty="0" err="1">
                <a:solidFill>
                  <a:srgbClr val="1D1D1D"/>
                </a:solidFill>
                <a:highlight>
                  <a:srgbClr val="FFFFFF"/>
                </a:highlight>
              </a:rPr>
              <a:t>effects</a:t>
            </a:r>
            <a:r>
              <a:rPr lang="fr-FR" sz="1550" dirty="0">
                <a:solidFill>
                  <a:srgbClr val="1D1D1D"/>
                </a:solidFill>
                <a:highlight>
                  <a:srgbClr val="FFFFFF"/>
                </a:highlight>
              </a:rPr>
              <a:t> : </a:t>
            </a:r>
            <a:r>
              <a:rPr lang="fr-FR" sz="1550" dirty="0" err="1">
                <a:solidFill>
                  <a:srgbClr val="1D1D1D"/>
                </a:solidFill>
                <a:highlight>
                  <a:srgbClr val="FFFFFF"/>
                </a:highlight>
              </a:rPr>
              <a:t>hypoactivity</a:t>
            </a:r>
            <a:r>
              <a:rPr lang="fr-FR" sz="1550" dirty="0">
                <a:solidFill>
                  <a:srgbClr val="1D1D1D"/>
                </a:solidFill>
                <a:highlight>
                  <a:srgbClr val="FFFFFF"/>
                </a:highlight>
              </a:rPr>
              <a:t> or </a:t>
            </a:r>
            <a:r>
              <a:rPr lang="fr-FR" sz="1550" dirty="0" err="1">
                <a:solidFill>
                  <a:srgbClr val="1D1D1D"/>
                </a:solidFill>
                <a:highlight>
                  <a:srgbClr val="FFFFFF"/>
                </a:highlight>
              </a:rPr>
              <a:t>increased</a:t>
            </a:r>
            <a:r>
              <a:rPr lang="fr-FR" sz="1550" dirty="0">
                <a:solidFill>
                  <a:srgbClr val="1D1D1D"/>
                </a:solidFill>
                <a:highlight>
                  <a:srgbClr val="FFFFFF"/>
                </a:highlight>
              </a:rPr>
              <a:t> </a:t>
            </a:r>
            <a:r>
              <a:rPr lang="fr-FR" sz="1550" dirty="0" err="1">
                <a:solidFill>
                  <a:srgbClr val="1D1D1D"/>
                </a:solidFill>
                <a:highlight>
                  <a:srgbClr val="FFFFFF"/>
                </a:highlight>
              </a:rPr>
              <a:t>aggression</a:t>
            </a:r>
            <a:endParaRPr sz="1550" dirty="0">
              <a:solidFill>
                <a:srgbClr val="1D1D1D"/>
              </a:solidFill>
              <a:highlight>
                <a:srgbClr val="FFFFFF"/>
              </a:highlight>
            </a:endParaRPr>
          </a:p>
        </p:txBody>
      </p:sp>
      <p:sp>
        <p:nvSpPr>
          <p:cNvPr id="285" name="Google Shape;285;g31b5b8b3b82_0_14"/>
          <p:cNvSpPr txBox="1">
            <a:spLocks noGrp="1"/>
          </p:cNvSpPr>
          <p:nvPr>
            <p:ph type="title"/>
          </p:nvPr>
        </p:nvSpPr>
        <p:spPr>
          <a:xfrm>
            <a:off x="904751" y="-21589"/>
            <a:ext cx="7611300" cy="460800"/>
          </a:xfrm>
          <a:prstGeom prst="rect">
            <a:avLst/>
          </a:prstGeom>
          <a:noFill/>
          <a:ln>
            <a:noFill/>
          </a:ln>
        </p:spPr>
        <p:txBody>
          <a:bodyPr spcFirstLastPara="1" wrap="square" lIns="180000" tIns="0" rIns="72000" bIns="46800" anchor="t" anchorCtr="0">
            <a:normAutofit fontScale="90000"/>
          </a:bodyPr>
          <a:lstStyle/>
          <a:p>
            <a:pPr marL="0" lvl="0" indent="0" algn="l" rtl="0">
              <a:lnSpc>
                <a:spcPct val="115000"/>
              </a:lnSpc>
              <a:spcBef>
                <a:spcPts val="1400"/>
              </a:spcBef>
              <a:spcAft>
                <a:spcPts val="400"/>
              </a:spcAft>
              <a:buNone/>
            </a:pPr>
            <a:r>
              <a:rPr lang="fr-FR" sz="2500" dirty="0">
                <a:solidFill>
                  <a:srgbClr val="000000"/>
                </a:solidFill>
              </a:rPr>
              <a:t>Impacts on </a:t>
            </a:r>
            <a:r>
              <a:rPr lang="fr-FR" sz="2500" dirty="0" err="1">
                <a:solidFill>
                  <a:srgbClr val="000000"/>
                </a:solidFill>
              </a:rPr>
              <a:t>Ecosystems</a:t>
            </a:r>
            <a:endParaRPr sz="1700" dirty="0"/>
          </a:p>
        </p:txBody>
      </p:sp>
      <p:sp>
        <p:nvSpPr>
          <p:cNvPr id="286" name="Google Shape;286;g31b5b8b3b82_0_14"/>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Jessica</a:t>
            </a:r>
            <a:endParaRPr/>
          </a:p>
        </p:txBody>
      </p:sp>
      <p:sp>
        <p:nvSpPr>
          <p:cNvPr id="287" name="Google Shape;287;g31b5b8b3b82_0_14"/>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15</a:t>
            </a:fld>
            <a:endParaRPr/>
          </a:p>
        </p:txBody>
      </p:sp>
      <p:pic>
        <p:nvPicPr>
          <p:cNvPr id="288" name="Google Shape;288;g31b5b8b3b82_0_14"/>
          <p:cNvPicPr preferRelativeResize="0"/>
          <p:nvPr/>
        </p:nvPicPr>
        <p:blipFill>
          <a:blip r:embed="rId3">
            <a:alphaModFix/>
          </a:blip>
          <a:stretch>
            <a:fillRect/>
          </a:stretch>
        </p:blipFill>
        <p:spPr>
          <a:xfrm>
            <a:off x="5994988" y="871500"/>
            <a:ext cx="2640413" cy="2795732"/>
          </a:xfrm>
          <a:prstGeom prst="rect">
            <a:avLst/>
          </a:prstGeom>
          <a:noFill/>
          <a:ln>
            <a:noFill/>
          </a:ln>
        </p:spPr>
      </p:pic>
      <p:sp>
        <p:nvSpPr>
          <p:cNvPr id="289" name="Google Shape;289;g31b5b8b3b82_0_14"/>
          <p:cNvSpPr txBox="1"/>
          <p:nvPr/>
        </p:nvSpPr>
        <p:spPr>
          <a:xfrm>
            <a:off x="6120275" y="4332650"/>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700">
                <a:solidFill>
                  <a:schemeClr val="dk1"/>
                </a:solidFill>
              </a:rPr>
              <a:t>Source : https://www.topnews.in/when-male-fish-turn-female-2391677</a:t>
            </a:r>
            <a:endParaRPr/>
          </a:p>
        </p:txBody>
      </p:sp>
      <p:sp>
        <p:nvSpPr>
          <p:cNvPr id="290" name="Google Shape;290;g31b5b8b3b82_0_14"/>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1c519bbd18_0_2"/>
          <p:cNvSpPr txBox="1">
            <a:spLocks noGrp="1"/>
          </p:cNvSpPr>
          <p:nvPr>
            <p:ph type="body" idx="1"/>
          </p:nvPr>
        </p:nvSpPr>
        <p:spPr>
          <a:xfrm>
            <a:off x="677075" y="1299325"/>
            <a:ext cx="8505600" cy="3651000"/>
          </a:xfrm>
          <a:prstGeom prst="rect">
            <a:avLst/>
          </a:prstGeom>
        </p:spPr>
        <p:txBody>
          <a:bodyPr spcFirstLastPara="1" wrap="square" lIns="180000" tIns="45700" rIns="91425" bIns="45700" anchor="t" anchorCtr="0">
            <a:normAutofit lnSpcReduction="20000"/>
          </a:bodyPr>
          <a:lstStyle/>
          <a:p>
            <a:pPr marL="457200" lvl="0" indent="-331470" algn="l" rtl="0">
              <a:spcBef>
                <a:spcPts val="750"/>
              </a:spcBef>
              <a:spcAft>
                <a:spcPts val="0"/>
              </a:spcAft>
              <a:buSzPts val="1620"/>
              <a:buChar char="➔"/>
            </a:pPr>
            <a:r>
              <a:rPr lang="fr-FR"/>
              <a:t>Disruption of the biogeochemical cycles</a:t>
            </a:r>
            <a:endParaRPr/>
          </a:p>
          <a:p>
            <a:pPr marL="0" lvl="0" indent="0" algn="l" rtl="0">
              <a:spcBef>
                <a:spcPts val="750"/>
              </a:spcBef>
              <a:spcAft>
                <a:spcPts val="0"/>
              </a:spcAft>
              <a:buNone/>
            </a:pPr>
            <a:endParaRPr/>
          </a:p>
          <a:p>
            <a:pPr marL="457200" lvl="0" indent="-331470" algn="l" rtl="0">
              <a:spcBef>
                <a:spcPts val="750"/>
              </a:spcBef>
              <a:spcAft>
                <a:spcPts val="0"/>
              </a:spcAft>
              <a:buSzPts val="1620"/>
              <a:buChar char="➔"/>
            </a:pPr>
            <a:r>
              <a:rPr lang="fr-FR"/>
              <a:t>Nitrogen cycle: ciprofloxacin (antibiotic) reduce nitrogenase activity in Azolla</a:t>
            </a:r>
            <a:endParaRPr/>
          </a:p>
          <a:p>
            <a:pPr marL="0" lvl="0" indent="0" algn="l" rtl="0">
              <a:spcBef>
                <a:spcPts val="750"/>
              </a:spcBef>
              <a:spcAft>
                <a:spcPts val="0"/>
              </a:spcAft>
              <a:buNone/>
            </a:pPr>
            <a:endParaRPr/>
          </a:p>
          <a:p>
            <a:pPr marL="914400" lvl="1" indent="-342900" algn="l" rtl="0">
              <a:spcBef>
                <a:spcPts val="375"/>
              </a:spcBef>
              <a:spcAft>
                <a:spcPts val="0"/>
              </a:spcAft>
              <a:buSzPts val="1800"/>
              <a:buChar char="◆"/>
            </a:pPr>
            <a:r>
              <a:rPr lang="fr-FR"/>
              <a:t>N2 → NH3 (anaerobic): rate of inert atmospheric nitrogen into a form usable by organisms decreased</a:t>
            </a: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sp>
        <p:nvSpPr>
          <p:cNvPr id="297" name="Google Shape;297;g31c519bbd18_0_2"/>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Biogeochemical cycles - N</a:t>
            </a:r>
            <a:endParaRPr/>
          </a:p>
        </p:txBody>
      </p:sp>
      <p:sp>
        <p:nvSpPr>
          <p:cNvPr id="298" name="Google Shape;298;g31c519bbd18_0_2"/>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16</a:t>
            </a:fld>
            <a:endParaRPr/>
          </a:p>
        </p:txBody>
      </p:sp>
      <p:sp>
        <p:nvSpPr>
          <p:cNvPr id="299" name="Google Shape;299;g31c519bbd18_0_2"/>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300" name="Google Shape;300;g31c519bbd18_0_2"/>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pic>
        <p:nvPicPr>
          <p:cNvPr id="301" name="Google Shape;301;g31c519bbd18_0_2"/>
          <p:cNvPicPr preferRelativeResize="0"/>
          <p:nvPr/>
        </p:nvPicPr>
        <p:blipFill>
          <a:blip r:embed="rId3">
            <a:alphaModFix/>
          </a:blip>
          <a:stretch>
            <a:fillRect/>
          </a:stretch>
        </p:blipFill>
        <p:spPr>
          <a:xfrm>
            <a:off x="3171900" y="2922275"/>
            <a:ext cx="2800201" cy="1870475"/>
          </a:xfrm>
          <a:prstGeom prst="rect">
            <a:avLst/>
          </a:prstGeom>
          <a:noFill/>
          <a:ln>
            <a:noFill/>
          </a:ln>
        </p:spPr>
      </p:pic>
      <p:sp>
        <p:nvSpPr>
          <p:cNvPr id="302" name="Google Shape;302;g31c519bbd18_0_2"/>
          <p:cNvSpPr txBox="1"/>
          <p:nvPr/>
        </p:nvSpPr>
        <p:spPr>
          <a:xfrm>
            <a:off x="2814875" y="4725275"/>
            <a:ext cx="42300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Azolla Cultivation Business Plan: A Step-By-Step Guide for Growing, Care, Benefits</a:t>
            </a:r>
            <a:endParaRPr sz="7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1c519bbd18_0_59"/>
          <p:cNvSpPr txBox="1">
            <a:spLocks noGrp="1"/>
          </p:cNvSpPr>
          <p:nvPr>
            <p:ph type="body" idx="1"/>
          </p:nvPr>
        </p:nvSpPr>
        <p:spPr>
          <a:xfrm>
            <a:off x="941175" y="1203825"/>
            <a:ext cx="7726500" cy="2812800"/>
          </a:xfrm>
          <a:prstGeom prst="rect">
            <a:avLst/>
          </a:prstGeom>
        </p:spPr>
        <p:txBody>
          <a:bodyPr spcFirstLastPara="1" wrap="square" lIns="180000" tIns="45700" rIns="91425" bIns="45700" anchor="t" anchorCtr="0">
            <a:normAutofit/>
          </a:bodyPr>
          <a:lstStyle/>
          <a:p>
            <a:pPr marL="0" lvl="0" indent="0" algn="l" rtl="0">
              <a:lnSpc>
                <a:spcPct val="100000"/>
              </a:lnSpc>
              <a:spcBef>
                <a:spcPts val="0"/>
              </a:spcBef>
              <a:spcAft>
                <a:spcPts val="0"/>
              </a:spcAft>
              <a:buNone/>
            </a:pPr>
            <a:endParaRPr>
              <a:solidFill>
                <a:srgbClr val="1D1D1D"/>
              </a:solidFill>
              <a:highlight>
                <a:schemeClr val="lt1"/>
              </a:highlight>
            </a:endParaRPr>
          </a:p>
          <a:p>
            <a:pPr marL="457200" lvl="0" indent="-342900" algn="l" rtl="0">
              <a:lnSpc>
                <a:spcPct val="100000"/>
              </a:lnSpc>
              <a:spcBef>
                <a:spcPts val="0"/>
              </a:spcBef>
              <a:spcAft>
                <a:spcPts val="0"/>
              </a:spcAft>
              <a:buClr>
                <a:srgbClr val="FF0000"/>
              </a:buClr>
              <a:buSzPts val="1800"/>
              <a:buChar char="●"/>
            </a:pPr>
            <a:r>
              <a:rPr lang="fr-FR">
                <a:solidFill>
                  <a:srgbClr val="1D1D1D"/>
                </a:solidFill>
                <a:highlight>
                  <a:schemeClr val="lt1"/>
                </a:highlight>
              </a:rPr>
              <a:t>Pharmaceuticals are among the most carbon-intensive components of healthcare</a:t>
            </a:r>
            <a:endParaRPr>
              <a:solidFill>
                <a:srgbClr val="1D1D1D"/>
              </a:solidFill>
              <a:highlight>
                <a:schemeClr val="lt1"/>
              </a:highlight>
            </a:endParaRPr>
          </a:p>
          <a:p>
            <a:pPr marL="0" lvl="0" indent="0" algn="l" rtl="0">
              <a:lnSpc>
                <a:spcPct val="100000"/>
              </a:lnSpc>
              <a:spcBef>
                <a:spcPts val="0"/>
              </a:spcBef>
              <a:spcAft>
                <a:spcPts val="0"/>
              </a:spcAft>
              <a:buNone/>
            </a:pPr>
            <a:endParaRPr>
              <a:solidFill>
                <a:srgbClr val="1D1D1D"/>
              </a:solidFill>
              <a:highlight>
                <a:schemeClr val="lt1"/>
              </a:highlight>
            </a:endParaRPr>
          </a:p>
          <a:p>
            <a:pPr marL="457200" lvl="0" indent="-342900" algn="l" rtl="0">
              <a:lnSpc>
                <a:spcPct val="100000"/>
              </a:lnSpc>
              <a:spcBef>
                <a:spcPts val="0"/>
              </a:spcBef>
              <a:spcAft>
                <a:spcPts val="0"/>
              </a:spcAft>
              <a:buClr>
                <a:srgbClr val="FF0000"/>
              </a:buClr>
              <a:buSzPts val="1800"/>
              <a:buChar char="●"/>
            </a:pPr>
            <a:r>
              <a:rPr lang="fr-FR">
                <a:solidFill>
                  <a:srgbClr val="1D1D1D"/>
                </a:solidFill>
                <a:highlight>
                  <a:schemeClr val="lt1"/>
                </a:highlight>
              </a:rPr>
              <a:t>G</a:t>
            </a:r>
            <a:r>
              <a:rPr lang="fr-FR" sz="1800">
                <a:solidFill>
                  <a:srgbClr val="1D1D1D"/>
                </a:solidFill>
                <a:highlight>
                  <a:schemeClr val="lt1"/>
                </a:highlight>
              </a:rPr>
              <a:t>lobal biotechnology and pharmaceutical industry’s carbon footprint greater than many other major industries</a:t>
            </a:r>
            <a:r>
              <a:rPr lang="fr-FR">
                <a:solidFill>
                  <a:srgbClr val="1D1D1D"/>
                </a:solidFill>
                <a:highlight>
                  <a:schemeClr val="lt1"/>
                </a:highlight>
              </a:rPr>
              <a:t> ( </a:t>
            </a:r>
            <a:r>
              <a:rPr lang="fr-FR" sz="1800">
                <a:solidFill>
                  <a:srgbClr val="1D1D1D"/>
                </a:solidFill>
                <a:highlight>
                  <a:schemeClr val="lt1"/>
                </a:highlight>
              </a:rPr>
              <a:t>forestry, paper, </a:t>
            </a:r>
            <a:r>
              <a:rPr lang="fr-FR">
                <a:solidFill>
                  <a:srgbClr val="1D1D1D"/>
                </a:solidFill>
                <a:highlight>
                  <a:schemeClr val="lt1"/>
                </a:highlight>
              </a:rPr>
              <a:t>…)</a:t>
            </a:r>
            <a:endParaRPr sz="1800">
              <a:solidFill>
                <a:srgbClr val="1D1D1D"/>
              </a:solidFill>
              <a:highlight>
                <a:schemeClr val="lt1"/>
              </a:highlight>
            </a:endParaRPr>
          </a:p>
          <a:p>
            <a:pPr marL="0" lvl="0" indent="0" algn="l" rtl="0">
              <a:lnSpc>
                <a:spcPct val="100000"/>
              </a:lnSpc>
              <a:spcBef>
                <a:spcPts val="0"/>
              </a:spcBef>
              <a:spcAft>
                <a:spcPts val="0"/>
              </a:spcAft>
              <a:buNone/>
            </a:pPr>
            <a:endParaRPr>
              <a:solidFill>
                <a:srgbClr val="1D1D1D"/>
              </a:solidFill>
              <a:highlight>
                <a:schemeClr val="lt1"/>
              </a:highlight>
            </a:endParaRPr>
          </a:p>
          <a:p>
            <a:pPr marL="0" lvl="0" indent="0" algn="l" rtl="0">
              <a:lnSpc>
                <a:spcPct val="100000"/>
              </a:lnSpc>
              <a:spcBef>
                <a:spcPts val="0"/>
              </a:spcBef>
              <a:spcAft>
                <a:spcPts val="0"/>
              </a:spcAft>
              <a:buNone/>
            </a:pPr>
            <a:endParaRPr>
              <a:solidFill>
                <a:srgbClr val="1D1D1D"/>
              </a:solidFill>
              <a:highlight>
                <a:schemeClr val="lt1"/>
              </a:highlight>
            </a:endParaRPr>
          </a:p>
          <a:p>
            <a:pPr marL="0" lvl="0" indent="0" algn="l" rtl="0">
              <a:spcBef>
                <a:spcPts val="750"/>
              </a:spcBef>
              <a:spcAft>
                <a:spcPts val="0"/>
              </a:spcAft>
              <a:buNone/>
            </a:pPr>
            <a:endParaRPr/>
          </a:p>
        </p:txBody>
      </p:sp>
      <p:sp>
        <p:nvSpPr>
          <p:cNvPr id="309" name="Google Shape;309;g31c519bbd18_0_59"/>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17</a:t>
            </a:fld>
            <a:endParaRPr/>
          </a:p>
        </p:txBody>
      </p:sp>
      <p:sp>
        <p:nvSpPr>
          <p:cNvPr id="310" name="Google Shape;310;g31c519bbd18_0_59"/>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Biogeochemical cycles - C</a:t>
            </a:r>
            <a:endParaRPr/>
          </a:p>
        </p:txBody>
      </p:sp>
      <p:sp>
        <p:nvSpPr>
          <p:cNvPr id="311" name="Google Shape;311;g31c519bbd18_0_59"/>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312" name="Google Shape;312;g31c519bbd18_0_59"/>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pic>
        <p:nvPicPr>
          <p:cNvPr id="313" name="Google Shape;313;g31c519bbd18_0_59"/>
          <p:cNvPicPr preferRelativeResize="0"/>
          <p:nvPr/>
        </p:nvPicPr>
        <p:blipFill>
          <a:blip r:embed="rId3">
            <a:alphaModFix/>
          </a:blip>
          <a:stretch>
            <a:fillRect/>
          </a:stretch>
        </p:blipFill>
        <p:spPr>
          <a:xfrm>
            <a:off x="1911950" y="960750"/>
            <a:ext cx="5320100" cy="3987501"/>
          </a:xfrm>
          <a:prstGeom prst="rect">
            <a:avLst/>
          </a:prstGeom>
          <a:noFill/>
          <a:ln>
            <a:noFill/>
          </a:ln>
        </p:spPr>
      </p:pic>
      <p:sp>
        <p:nvSpPr>
          <p:cNvPr id="314" name="Google Shape;314;g31c519bbd18_0_59"/>
          <p:cNvSpPr txBox="1"/>
          <p:nvPr/>
        </p:nvSpPr>
        <p:spPr>
          <a:xfrm>
            <a:off x="2005775" y="4506500"/>
            <a:ext cx="65406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Cutting the carbon footprint of pharma’s supply chain - Supply Chain Council of European Union | Scceu.org</a:t>
            </a:r>
            <a:endParaRPr sz="7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1c519bbd18_0_19"/>
          <p:cNvSpPr txBox="1">
            <a:spLocks noGrp="1"/>
          </p:cNvSpPr>
          <p:nvPr>
            <p:ph type="body" idx="1"/>
          </p:nvPr>
        </p:nvSpPr>
        <p:spPr>
          <a:xfrm>
            <a:off x="786100" y="1407175"/>
            <a:ext cx="8195400" cy="3543300"/>
          </a:xfrm>
          <a:prstGeom prst="rect">
            <a:avLst/>
          </a:prstGeom>
        </p:spPr>
        <p:txBody>
          <a:bodyPr spcFirstLastPara="1" wrap="square" lIns="180000" tIns="45700" rIns="91425" bIns="45700" anchor="t" anchorCtr="0">
            <a:normAutofit/>
          </a:bodyPr>
          <a:lstStyle/>
          <a:p>
            <a:pPr marL="0" lvl="0" indent="0" algn="l" rtl="0">
              <a:spcBef>
                <a:spcPts val="750"/>
              </a:spcBef>
              <a:spcAft>
                <a:spcPts val="0"/>
              </a:spcAft>
              <a:buNone/>
            </a:pPr>
            <a:r>
              <a:rPr lang="fr-FR"/>
              <a:t>Pharmaceutical pollutants introduce recalcitrant molecules that are difficult for microorganisms to break down, leading to </a:t>
            </a:r>
            <a:r>
              <a:rPr lang="fr-FR" b="1"/>
              <a:t>increased oxygen consumption!</a:t>
            </a:r>
            <a:endParaRPr b="1"/>
          </a:p>
          <a:p>
            <a:pPr marL="0" lvl="0" indent="0" algn="l" rtl="0">
              <a:spcBef>
                <a:spcPts val="750"/>
              </a:spcBef>
              <a:spcAft>
                <a:spcPts val="0"/>
              </a:spcAft>
              <a:buNone/>
            </a:pPr>
            <a:endParaRPr/>
          </a:p>
          <a:p>
            <a:pPr marL="0" lvl="0" indent="0" algn="l" rtl="0">
              <a:spcBef>
                <a:spcPts val="750"/>
              </a:spcBef>
              <a:spcAft>
                <a:spcPts val="0"/>
              </a:spcAft>
              <a:buNone/>
            </a:pPr>
            <a:r>
              <a:rPr lang="fr-FR"/>
              <a:t>Diatoms’ perspective on:</a:t>
            </a:r>
            <a:endParaRPr/>
          </a:p>
          <a:p>
            <a:pPr marL="457200" lvl="0" indent="-331470" algn="l" rtl="0">
              <a:spcBef>
                <a:spcPts val="750"/>
              </a:spcBef>
              <a:spcAft>
                <a:spcPts val="0"/>
              </a:spcAft>
              <a:buSzPts val="1620"/>
              <a:buChar char="➔"/>
            </a:pPr>
            <a:r>
              <a:rPr lang="fr-FR"/>
              <a:t>Oxygen</a:t>
            </a:r>
            <a:endParaRPr/>
          </a:p>
          <a:p>
            <a:pPr marL="914400" lvl="1" indent="-342900" algn="l" rtl="0">
              <a:spcBef>
                <a:spcPts val="0"/>
              </a:spcBef>
              <a:spcAft>
                <a:spcPts val="0"/>
              </a:spcAft>
              <a:buSzPts val="1800"/>
              <a:buChar char="◆"/>
            </a:pPr>
            <a:r>
              <a:rPr lang="fr-FR"/>
              <a:t>Generate ∼40% world's oxygen (through photosynthesis)</a:t>
            </a:r>
            <a:endParaRPr/>
          </a:p>
          <a:p>
            <a:pPr marL="914400" lvl="1" indent="-342900" algn="l" rtl="0">
              <a:spcBef>
                <a:spcPts val="0"/>
              </a:spcBef>
              <a:spcAft>
                <a:spcPts val="0"/>
              </a:spcAft>
              <a:buSzPts val="1800"/>
              <a:buChar char="◆"/>
            </a:pPr>
            <a:r>
              <a:rPr lang="fr-FR"/>
              <a:t>Known as bio-indicators for water quality studies</a:t>
            </a:r>
            <a:endParaRPr/>
          </a:p>
          <a:p>
            <a:pPr marL="914400" lvl="1" indent="-342900" algn="l" rtl="0">
              <a:spcBef>
                <a:spcPts val="0"/>
              </a:spcBef>
              <a:spcAft>
                <a:spcPts val="0"/>
              </a:spcAft>
              <a:buSzPts val="1800"/>
              <a:buChar char="◆"/>
            </a:pPr>
            <a:r>
              <a:rPr lang="fr-FR"/>
              <a:t>High pharmaceutical concentrations → cell deformities and mortality rates </a:t>
            </a:r>
            <a:endParaRPr/>
          </a:p>
          <a:p>
            <a:pPr marL="914400" lvl="1" indent="-342900" algn="l" rtl="0">
              <a:spcBef>
                <a:spcPts val="0"/>
              </a:spcBef>
              <a:spcAft>
                <a:spcPts val="0"/>
              </a:spcAft>
              <a:buSzPts val="1800"/>
              <a:buChar char="◆"/>
            </a:pPr>
            <a:r>
              <a:rPr lang="fr-FR"/>
              <a:t>Less O2 </a:t>
            </a:r>
            <a:endParaRPr/>
          </a:p>
        </p:txBody>
      </p:sp>
      <p:sp>
        <p:nvSpPr>
          <p:cNvPr id="321" name="Google Shape;321;g31c519bbd18_0_19"/>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18</a:t>
            </a:fld>
            <a:endParaRPr/>
          </a:p>
        </p:txBody>
      </p:sp>
      <p:sp>
        <p:nvSpPr>
          <p:cNvPr id="322" name="Google Shape;322;g31c519bbd18_0_19"/>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Biogeochemical cycles - O</a:t>
            </a:r>
            <a:endParaRPr/>
          </a:p>
        </p:txBody>
      </p:sp>
      <p:sp>
        <p:nvSpPr>
          <p:cNvPr id="323" name="Google Shape;323;g31c519bbd18_0_19"/>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324" name="Google Shape;324;g31c519bbd18_0_19"/>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1c519bbd18_0_73"/>
          <p:cNvSpPr txBox="1">
            <a:spLocks noGrp="1"/>
          </p:cNvSpPr>
          <p:nvPr>
            <p:ph type="body" idx="1"/>
          </p:nvPr>
        </p:nvSpPr>
        <p:spPr>
          <a:xfrm>
            <a:off x="904750" y="1203813"/>
            <a:ext cx="7726500" cy="3386700"/>
          </a:xfrm>
          <a:prstGeom prst="rect">
            <a:avLst/>
          </a:prstGeom>
        </p:spPr>
        <p:txBody>
          <a:bodyPr spcFirstLastPara="1" wrap="square" lIns="180000" tIns="45700" rIns="91425" bIns="45700" anchor="t" anchorCtr="0">
            <a:normAutofit/>
          </a:bodyPr>
          <a:lstStyle/>
          <a:p>
            <a:pPr marL="0" lvl="0" indent="0" algn="l" rtl="0">
              <a:spcBef>
                <a:spcPts val="750"/>
              </a:spcBef>
              <a:spcAft>
                <a:spcPts val="0"/>
              </a:spcAft>
              <a:buNone/>
            </a:pPr>
            <a:r>
              <a:rPr lang="fr-FR"/>
              <a:t>Diatoms’ perspective on:</a:t>
            </a:r>
            <a:endParaRPr/>
          </a:p>
          <a:p>
            <a:pPr marL="457200" lvl="0" indent="-331470" algn="l" rtl="0">
              <a:spcBef>
                <a:spcPts val="750"/>
              </a:spcBef>
              <a:spcAft>
                <a:spcPts val="0"/>
              </a:spcAft>
              <a:buSzPts val="1620"/>
              <a:buChar char="➔"/>
            </a:pPr>
            <a:r>
              <a:rPr lang="fr-FR"/>
              <a:t>Food webs in general:</a:t>
            </a:r>
            <a:endParaRPr/>
          </a:p>
          <a:p>
            <a:pPr marL="914400" lvl="1" indent="-342900" algn="l" rtl="0">
              <a:spcBef>
                <a:spcPts val="0"/>
              </a:spcBef>
              <a:spcAft>
                <a:spcPts val="0"/>
              </a:spcAft>
              <a:buSzPts val="1800"/>
              <a:buChar char="◆"/>
            </a:pPr>
            <a:r>
              <a:rPr lang="fr-FR"/>
              <a:t>Vital food source for primary consumers</a:t>
            </a:r>
            <a:endParaRPr/>
          </a:p>
          <a:p>
            <a:pPr marL="914400" lvl="1" indent="-342900" algn="l" rtl="0">
              <a:spcBef>
                <a:spcPts val="0"/>
              </a:spcBef>
              <a:spcAft>
                <a:spcPts val="0"/>
              </a:spcAft>
              <a:buSzPts val="1800"/>
              <a:buChar char="◆"/>
            </a:pPr>
            <a:r>
              <a:rPr lang="fr-FR"/>
              <a:t>Less biomass due to mortality rate </a:t>
            </a:r>
            <a:endParaRPr/>
          </a:p>
          <a:p>
            <a:pPr marL="914400" lvl="1" indent="-342900" algn="l" rtl="0">
              <a:spcBef>
                <a:spcPts val="0"/>
              </a:spcBef>
              <a:spcAft>
                <a:spcPts val="0"/>
              </a:spcAft>
              <a:buSzPts val="1800"/>
              <a:buChar char="◆"/>
            </a:pPr>
            <a:r>
              <a:rPr lang="fr-FR"/>
              <a:t>Bioaccumulation + biomagnification </a:t>
            </a:r>
            <a:endParaRPr/>
          </a:p>
        </p:txBody>
      </p:sp>
      <p:sp>
        <p:nvSpPr>
          <p:cNvPr id="331" name="Google Shape;331;g31c519bbd18_0_73"/>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Foodweb impacts</a:t>
            </a:r>
            <a:endParaRPr/>
          </a:p>
        </p:txBody>
      </p:sp>
      <p:sp>
        <p:nvSpPr>
          <p:cNvPr id="332" name="Google Shape;332;g31c519bbd18_0_73"/>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19</a:t>
            </a:fld>
            <a:endParaRPr/>
          </a:p>
        </p:txBody>
      </p:sp>
      <p:sp>
        <p:nvSpPr>
          <p:cNvPr id="333" name="Google Shape;333;g31c519bbd18_0_73"/>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334" name="Google Shape;334;g31c519bbd18_0_73"/>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pic>
        <p:nvPicPr>
          <p:cNvPr id="335" name="Google Shape;335;g31c519bbd18_0_73"/>
          <p:cNvPicPr preferRelativeResize="0"/>
          <p:nvPr/>
        </p:nvPicPr>
        <p:blipFill>
          <a:blip r:embed="rId3">
            <a:alphaModFix amt="52999"/>
          </a:blip>
          <a:stretch>
            <a:fillRect/>
          </a:stretch>
        </p:blipFill>
        <p:spPr>
          <a:xfrm>
            <a:off x="5261675" y="2176375"/>
            <a:ext cx="3563175" cy="2366175"/>
          </a:xfrm>
          <a:prstGeom prst="rect">
            <a:avLst/>
          </a:prstGeom>
          <a:noFill/>
          <a:ln>
            <a:noFill/>
          </a:ln>
        </p:spPr>
      </p:pic>
      <p:sp>
        <p:nvSpPr>
          <p:cNvPr id="336" name="Google Shape;336;g31c519bbd18_0_73"/>
          <p:cNvSpPr txBox="1"/>
          <p:nvPr/>
        </p:nvSpPr>
        <p:spPr>
          <a:xfrm rot="273">
            <a:off x="5261674" y="4542600"/>
            <a:ext cx="37746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Diatom | Description, Characteristics, &amp; Reproduction | Britannica</a:t>
            </a:r>
            <a:endParaRPr sz="7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title"/>
          </p:nvPr>
        </p:nvSpPr>
        <p:spPr>
          <a:xfrm>
            <a:off x="4495800" y="777875"/>
            <a:ext cx="4059000" cy="1794000"/>
          </a:xfrm>
          <a:prstGeom prst="rect">
            <a:avLst/>
          </a:prstGeom>
          <a:noFill/>
          <a:ln>
            <a:noFill/>
          </a:ln>
        </p:spPr>
        <p:txBody>
          <a:bodyPr spcFirstLastPara="1" wrap="square" lIns="180000" tIns="0" rIns="72000" bIns="46800" anchor="ctr" anchorCtr="0">
            <a:normAutofit/>
          </a:bodyPr>
          <a:lstStyle/>
          <a:p>
            <a:pPr marL="0" lvl="0" indent="0" algn="l" rtl="0">
              <a:lnSpc>
                <a:spcPct val="90000"/>
              </a:lnSpc>
              <a:spcBef>
                <a:spcPts val="0"/>
              </a:spcBef>
              <a:spcAft>
                <a:spcPts val="0"/>
              </a:spcAft>
              <a:buClr>
                <a:schemeClr val="lt1"/>
              </a:buClr>
              <a:buSzPts val="3200"/>
              <a:buFont typeface="Libre Franklin"/>
              <a:buNone/>
            </a:pPr>
            <a:r>
              <a:rPr lang="fr-FR"/>
              <a:t>Agenda</a:t>
            </a:r>
            <a:endParaRPr/>
          </a:p>
        </p:txBody>
      </p:sp>
      <p:sp>
        <p:nvSpPr>
          <p:cNvPr id="131" name="Google Shape;131;p2"/>
          <p:cNvSpPr txBox="1">
            <a:spLocks noGrp="1"/>
          </p:cNvSpPr>
          <p:nvPr>
            <p:ph type="body" idx="1"/>
          </p:nvPr>
        </p:nvSpPr>
        <p:spPr>
          <a:xfrm>
            <a:off x="4464750" y="2571750"/>
            <a:ext cx="5343300" cy="2156400"/>
          </a:xfrm>
          <a:prstGeom prst="rect">
            <a:avLst/>
          </a:prstGeom>
          <a:noFill/>
          <a:ln>
            <a:noFill/>
          </a:ln>
        </p:spPr>
        <p:txBody>
          <a:bodyPr spcFirstLastPara="1" wrap="square" lIns="180000" tIns="45700" rIns="91425" bIns="45700" anchor="t" anchorCtr="0">
            <a:normAutofit/>
          </a:bodyPr>
          <a:lstStyle/>
          <a:p>
            <a:pPr marL="0" lvl="0" indent="0" algn="l" rtl="0">
              <a:lnSpc>
                <a:spcPct val="90000"/>
              </a:lnSpc>
              <a:spcBef>
                <a:spcPts val="0"/>
              </a:spcBef>
              <a:spcAft>
                <a:spcPts val="0"/>
              </a:spcAft>
              <a:buSzPts val="1620"/>
              <a:buNone/>
            </a:pPr>
            <a:r>
              <a:rPr lang="fr-FR"/>
              <a:t>Introduction </a:t>
            </a:r>
            <a:endParaRPr/>
          </a:p>
          <a:p>
            <a:pPr marL="0" lvl="0" indent="0" algn="l" rtl="0">
              <a:lnSpc>
                <a:spcPct val="90000"/>
              </a:lnSpc>
              <a:spcBef>
                <a:spcPts val="0"/>
              </a:spcBef>
              <a:spcAft>
                <a:spcPts val="0"/>
              </a:spcAft>
              <a:buSzPts val="1620"/>
              <a:buNone/>
            </a:pPr>
            <a:r>
              <a:rPr lang="fr-FR"/>
              <a:t>Socio-Economic Disparities</a:t>
            </a:r>
            <a:endParaRPr/>
          </a:p>
          <a:p>
            <a:pPr marL="0" lvl="0" indent="0" algn="l" rtl="0">
              <a:lnSpc>
                <a:spcPct val="90000"/>
              </a:lnSpc>
              <a:spcBef>
                <a:spcPts val="0"/>
              </a:spcBef>
              <a:spcAft>
                <a:spcPts val="0"/>
              </a:spcAft>
              <a:buSzPts val="1620"/>
              <a:buNone/>
            </a:pPr>
            <a:r>
              <a:rPr lang="fr-FR"/>
              <a:t>Impacts</a:t>
            </a:r>
            <a:endParaRPr/>
          </a:p>
          <a:p>
            <a:pPr marL="0" lvl="0" indent="0" algn="l" rtl="0">
              <a:lnSpc>
                <a:spcPct val="90000"/>
              </a:lnSpc>
              <a:spcBef>
                <a:spcPts val="0"/>
              </a:spcBef>
              <a:spcAft>
                <a:spcPts val="0"/>
              </a:spcAft>
              <a:buSzPts val="1620"/>
              <a:buNone/>
            </a:pPr>
            <a:r>
              <a:rPr lang="fr-FR"/>
              <a:t>Solutions </a:t>
            </a:r>
            <a:endParaRPr/>
          </a:p>
          <a:p>
            <a:pPr marL="0" lvl="0" indent="0" algn="l" rtl="0">
              <a:lnSpc>
                <a:spcPct val="90000"/>
              </a:lnSpc>
              <a:spcBef>
                <a:spcPts val="0"/>
              </a:spcBef>
              <a:spcAft>
                <a:spcPts val="0"/>
              </a:spcAft>
              <a:buSzPts val="1620"/>
              <a:buNone/>
            </a:pPr>
            <a:r>
              <a:rPr lang="fr-FR"/>
              <a:t>Conclusion</a:t>
            </a:r>
            <a:endParaRPr/>
          </a:p>
        </p:txBody>
      </p:sp>
      <p:pic>
        <p:nvPicPr>
          <p:cNvPr id="132" name="Google Shape;132;p2"/>
          <p:cNvPicPr preferRelativeResize="0">
            <a:picLocks noGrp="1"/>
          </p:cNvPicPr>
          <p:nvPr>
            <p:ph type="pic" idx="2"/>
          </p:nvPr>
        </p:nvPicPr>
        <p:blipFill rotWithShape="1">
          <a:blip r:embed="rId3">
            <a:alphaModFix/>
          </a:blip>
          <a:srcRect l="29404" r="29408"/>
          <a:stretch/>
        </p:blipFill>
        <p:spPr>
          <a:xfrm>
            <a:off x="904875" y="0"/>
            <a:ext cx="3667200" cy="5143500"/>
          </a:xfrm>
          <a:prstGeom prst="rect">
            <a:avLst/>
          </a:prstGeom>
          <a:noFill/>
          <a:ln>
            <a:noFill/>
          </a:ln>
        </p:spPr>
      </p:pic>
      <p:sp>
        <p:nvSpPr>
          <p:cNvPr id="133" name="Google Shape;133;p2"/>
          <p:cNvSpPr txBox="1">
            <a:spLocks noGrp="1"/>
          </p:cNvSpPr>
          <p:nvPr>
            <p:ph type="dt" idx="10"/>
          </p:nvPr>
        </p:nvSpPr>
        <p:spPr>
          <a:xfrm rot="-5400000">
            <a:off x="-1221413" y="2778452"/>
            <a:ext cx="3341052" cy="91152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134" name="Google Shape;134;p2"/>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 </a:t>
            </a:r>
            <a:endParaRPr/>
          </a:p>
        </p:txBody>
      </p:sp>
      <p:sp>
        <p:nvSpPr>
          <p:cNvPr id="135" name="Google Shape;135;p2"/>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a:t>
            </a:fld>
            <a:endParaRPr/>
          </a:p>
        </p:txBody>
      </p:sp>
      <p:sp>
        <p:nvSpPr>
          <p:cNvPr id="136" name="Google Shape;136;p2"/>
          <p:cNvSpPr txBox="1"/>
          <p:nvPr/>
        </p:nvSpPr>
        <p:spPr>
          <a:xfrm>
            <a:off x="4572075" y="4948250"/>
            <a:ext cx="45678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https://nhm.ac.uk/discover/news/2022/july/drug-pollution-threatening-water-quality-worlds-rivers.html</a:t>
            </a:r>
            <a:endParaRPr sz="700">
              <a:solidFill>
                <a:schemeClr val="dk1"/>
              </a:solidFill>
            </a:endParaRPr>
          </a:p>
          <a:p>
            <a:pPr marL="0" lvl="0" indent="0" algn="l" rtl="0">
              <a:spcBef>
                <a:spcPts val="0"/>
              </a:spcBef>
              <a:spcAft>
                <a:spcPts val="0"/>
              </a:spcAft>
              <a:buNone/>
            </a:pPr>
            <a:endParaRPr sz="7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
          <p:cNvSpPr txBox="1">
            <a:spLocks noGrp="1"/>
          </p:cNvSpPr>
          <p:nvPr>
            <p:ph type="body" idx="1"/>
          </p:nvPr>
        </p:nvSpPr>
        <p:spPr>
          <a:xfrm>
            <a:off x="430675" y="1088788"/>
            <a:ext cx="5131800" cy="643200"/>
          </a:xfrm>
          <a:prstGeom prst="rect">
            <a:avLst/>
          </a:prstGeom>
          <a:noFill/>
          <a:ln>
            <a:noFill/>
          </a:ln>
        </p:spPr>
        <p:txBody>
          <a:bodyPr spcFirstLastPara="1" wrap="square" lIns="180000" tIns="45700" rIns="91425" bIns="45700" anchor="t" anchorCtr="0">
            <a:normAutofit lnSpcReduction="10000"/>
          </a:bodyPr>
          <a:lstStyle/>
          <a:p>
            <a:pPr marL="171450" lvl="0" indent="-68579" algn="l" rtl="0">
              <a:lnSpc>
                <a:spcPct val="90000"/>
              </a:lnSpc>
              <a:spcBef>
                <a:spcPts val="0"/>
              </a:spcBef>
              <a:spcAft>
                <a:spcPts val="0"/>
              </a:spcAft>
              <a:buSzPts val="1620"/>
              <a:buNone/>
            </a:pPr>
            <a:r>
              <a:rPr lang="fr-FR" sz="1500"/>
              <a:t> Effluents from wastewater treatment plants are one of the main sources of APIs in aquatic ecosystems.</a:t>
            </a:r>
            <a:endParaRPr sz="1500"/>
          </a:p>
          <a:p>
            <a:pPr marL="171450" lvl="0" indent="-68579" algn="l" rtl="0">
              <a:lnSpc>
                <a:spcPct val="90000"/>
              </a:lnSpc>
              <a:spcBef>
                <a:spcPts val="0"/>
              </a:spcBef>
              <a:spcAft>
                <a:spcPts val="0"/>
              </a:spcAft>
              <a:buSzPts val="1620"/>
              <a:buNone/>
            </a:pPr>
            <a:endParaRPr sz="1500"/>
          </a:p>
        </p:txBody>
      </p:sp>
      <p:sp>
        <p:nvSpPr>
          <p:cNvPr id="342" name="Google Shape;342;p6"/>
          <p:cNvSpPr txBox="1">
            <a:spLocks noGrp="1"/>
          </p:cNvSpPr>
          <p:nvPr>
            <p:ph type="title"/>
          </p:nvPr>
        </p:nvSpPr>
        <p:spPr>
          <a:xfrm>
            <a:off x="763350" y="142950"/>
            <a:ext cx="5788500" cy="5502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200"/>
              <a:buFont typeface="Libre Franklin"/>
              <a:buNone/>
            </a:pPr>
            <a:r>
              <a:rPr lang="fr-FR" sz="2850"/>
              <a:t>Solutions and call for action</a:t>
            </a:r>
            <a:endParaRPr sz="2850"/>
          </a:p>
        </p:txBody>
      </p:sp>
      <p:sp>
        <p:nvSpPr>
          <p:cNvPr id="343" name="Google Shape;343;p6"/>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20</a:t>
            </a:fld>
            <a:endParaRPr/>
          </a:p>
        </p:txBody>
      </p:sp>
      <p:sp>
        <p:nvSpPr>
          <p:cNvPr id="344" name="Google Shape;344;p6"/>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pic>
        <p:nvPicPr>
          <p:cNvPr id="345" name="Google Shape;345;p6"/>
          <p:cNvPicPr preferRelativeResize="0"/>
          <p:nvPr/>
        </p:nvPicPr>
        <p:blipFill>
          <a:blip r:embed="rId3">
            <a:alphaModFix/>
          </a:blip>
          <a:stretch>
            <a:fillRect/>
          </a:stretch>
        </p:blipFill>
        <p:spPr>
          <a:xfrm>
            <a:off x="5633913" y="917375"/>
            <a:ext cx="2976126" cy="1346050"/>
          </a:xfrm>
          <a:prstGeom prst="rect">
            <a:avLst/>
          </a:prstGeom>
          <a:noFill/>
          <a:ln>
            <a:noFill/>
          </a:ln>
        </p:spPr>
      </p:pic>
      <p:pic>
        <p:nvPicPr>
          <p:cNvPr id="346" name="Google Shape;346;p6"/>
          <p:cNvPicPr preferRelativeResize="0"/>
          <p:nvPr/>
        </p:nvPicPr>
        <p:blipFill rotWithShape="1">
          <a:blip r:embed="rId4">
            <a:alphaModFix/>
          </a:blip>
          <a:srcRect l="10281" b="9305"/>
          <a:stretch/>
        </p:blipFill>
        <p:spPr>
          <a:xfrm>
            <a:off x="1006300" y="1858438"/>
            <a:ext cx="3765900" cy="2512475"/>
          </a:xfrm>
          <a:prstGeom prst="rect">
            <a:avLst/>
          </a:prstGeom>
          <a:noFill/>
          <a:ln>
            <a:noFill/>
          </a:ln>
        </p:spPr>
      </p:pic>
      <p:sp>
        <p:nvSpPr>
          <p:cNvPr id="347" name="Google Shape;347;p6"/>
          <p:cNvSpPr txBox="1"/>
          <p:nvPr/>
        </p:nvSpPr>
        <p:spPr>
          <a:xfrm>
            <a:off x="5097875" y="2630525"/>
            <a:ext cx="4048200" cy="24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solidFill>
                  <a:schemeClr val="dk1"/>
                </a:solidFill>
              </a:rPr>
              <a:t>Most used treatments for APIs removal:</a:t>
            </a:r>
            <a:endParaRPr sz="1600">
              <a:solidFill>
                <a:schemeClr val="dk1"/>
              </a:solidFill>
            </a:endParaRPr>
          </a:p>
          <a:p>
            <a:pPr marL="457200" lvl="0" indent="-330200" algn="l" rtl="0">
              <a:spcBef>
                <a:spcPts val="0"/>
              </a:spcBef>
              <a:spcAft>
                <a:spcPts val="0"/>
              </a:spcAft>
              <a:buClr>
                <a:schemeClr val="accent1"/>
              </a:buClr>
              <a:buSzPts val="1600"/>
              <a:buChar char="●"/>
            </a:pPr>
            <a:r>
              <a:rPr lang="fr-FR" sz="1600">
                <a:solidFill>
                  <a:schemeClr val="dk1"/>
                </a:solidFill>
              </a:rPr>
              <a:t>Biological treatment </a:t>
            </a:r>
            <a:endParaRPr sz="1600">
              <a:solidFill>
                <a:schemeClr val="dk1"/>
              </a:solidFill>
            </a:endParaRPr>
          </a:p>
          <a:p>
            <a:pPr marL="457200" lvl="0" indent="-330200" algn="l" rtl="0">
              <a:spcBef>
                <a:spcPts val="0"/>
              </a:spcBef>
              <a:spcAft>
                <a:spcPts val="0"/>
              </a:spcAft>
              <a:buClr>
                <a:schemeClr val="accent1"/>
              </a:buClr>
              <a:buSzPts val="1600"/>
              <a:buChar char="●"/>
            </a:pPr>
            <a:r>
              <a:rPr lang="fr-FR" sz="1600">
                <a:solidFill>
                  <a:schemeClr val="dk1"/>
                </a:solidFill>
              </a:rPr>
              <a:t>Disinfection by ozone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fr-FR" sz="1600">
                <a:solidFill>
                  <a:schemeClr val="dk1"/>
                </a:solidFill>
              </a:rPr>
              <a:t>In the long term:</a:t>
            </a:r>
            <a:endParaRPr sz="1600">
              <a:solidFill>
                <a:schemeClr val="dk1"/>
              </a:solidFill>
            </a:endParaRPr>
          </a:p>
          <a:p>
            <a:pPr marL="457200" lvl="0" indent="-330200" algn="l" rtl="0">
              <a:spcBef>
                <a:spcPts val="0"/>
              </a:spcBef>
              <a:spcAft>
                <a:spcPts val="0"/>
              </a:spcAft>
              <a:buClr>
                <a:schemeClr val="accent2"/>
              </a:buClr>
              <a:buSzPts val="1600"/>
              <a:buChar char="➔"/>
            </a:pPr>
            <a:r>
              <a:rPr lang="fr-FR" sz="1600">
                <a:solidFill>
                  <a:schemeClr val="dk1"/>
                </a:solidFill>
              </a:rPr>
              <a:t>Urine source separation</a:t>
            </a:r>
            <a:endParaRPr sz="1600">
              <a:solidFill>
                <a:schemeClr val="dk1"/>
              </a:solidFill>
            </a:endParaRPr>
          </a:p>
        </p:txBody>
      </p:sp>
      <p:sp>
        <p:nvSpPr>
          <p:cNvPr id="348" name="Google Shape;348;p6"/>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Lorenzo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7"/>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21</a:t>
            </a:fld>
            <a:endParaRPr/>
          </a:p>
        </p:txBody>
      </p:sp>
      <p:sp>
        <p:nvSpPr>
          <p:cNvPr id="354" name="Google Shape;354;p7"/>
          <p:cNvSpPr txBox="1">
            <a:spLocks noGrp="1"/>
          </p:cNvSpPr>
          <p:nvPr>
            <p:ph type="title"/>
          </p:nvPr>
        </p:nvSpPr>
        <p:spPr>
          <a:xfrm>
            <a:off x="826600" y="195275"/>
            <a:ext cx="5847900" cy="492300"/>
          </a:xfrm>
          <a:prstGeom prst="rect">
            <a:avLst/>
          </a:prstGeom>
          <a:noFill/>
          <a:ln>
            <a:noFill/>
          </a:ln>
        </p:spPr>
        <p:txBody>
          <a:bodyPr spcFirstLastPara="1" wrap="square" lIns="180000" tIns="0" rIns="72000" bIns="46800" anchor="t" anchorCtr="0">
            <a:normAutofit fontScale="90000"/>
          </a:bodyPr>
          <a:lstStyle/>
          <a:p>
            <a:pPr marL="0" lvl="0" indent="0" algn="l" rtl="0">
              <a:spcBef>
                <a:spcPts val="0"/>
              </a:spcBef>
              <a:spcAft>
                <a:spcPts val="0"/>
              </a:spcAft>
              <a:buClr>
                <a:schemeClr val="dk1"/>
              </a:buClr>
              <a:buSzPct val="100000"/>
              <a:buFont typeface="Libre Franklin"/>
              <a:buNone/>
            </a:pPr>
            <a:r>
              <a:rPr lang="fr-FR"/>
              <a:t>Solutions and call for action</a:t>
            </a:r>
            <a:endParaRPr/>
          </a:p>
          <a:p>
            <a:pPr marL="0" lvl="0" indent="0" algn="l" rtl="0">
              <a:lnSpc>
                <a:spcPct val="90000"/>
              </a:lnSpc>
              <a:spcBef>
                <a:spcPts val="0"/>
              </a:spcBef>
              <a:spcAft>
                <a:spcPts val="0"/>
              </a:spcAft>
              <a:buClr>
                <a:schemeClr val="dk1"/>
              </a:buClr>
              <a:buSzPct val="100000"/>
              <a:buFont typeface="Libre Franklin"/>
              <a:buNone/>
            </a:pPr>
            <a:endParaRPr/>
          </a:p>
        </p:txBody>
      </p:sp>
      <p:pic>
        <p:nvPicPr>
          <p:cNvPr id="355" name="Google Shape;355;p7"/>
          <p:cNvPicPr preferRelativeResize="0"/>
          <p:nvPr/>
        </p:nvPicPr>
        <p:blipFill rotWithShape="1">
          <a:blip r:embed="rId3">
            <a:alphaModFix/>
          </a:blip>
          <a:srcRect b="25244"/>
          <a:stretch/>
        </p:blipFill>
        <p:spPr>
          <a:xfrm>
            <a:off x="5717050" y="559240"/>
            <a:ext cx="3024175" cy="1004400"/>
          </a:xfrm>
          <a:prstGeom prst="rect">
            <a:avLst/>
          </a:prstGeom>
          <a:noFill/>
          <a:ln>
            <a:noFill/>
          </a:ln>
        </p:spPr>
      </p:pic>
      <p:sp>
        <p:nvSpPr>
          <p:cNvPr id="356" name="Google Shape;356;p7"/>
          <p:cNvSpPr txBox="1"/>
          <p:nvPr/>
        </p:nvSpPr>
        <p:spPr>
          <a:xfrm>
            <a:off x="859300" y="861413"/>
            <a:ext cx="4322100" cy="8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500">
                <a:solidFill>
                  <a:schemeClr val="dk1"/>
                </a:solidFill>
              </a:rPr>
              <a:t>Only technological solutions are not enough:</a:t>
            </a:r>
            <a:endParaRPr sz="1500">
              <a:solidFill>
                <a:schemeClr val="dk1"/>
              </a:solidFill>
            </a:endParaRPr>
          </a:p>
          <a:p>
            <a:pPr marL="457200" lvl="0" indent="-323850" algn="l" rtl="0">
              <a:spcBef>
                <a:spcPts val="0"/>
              </a:spcBef>
              <a:spcAft>
                <a:spcPts val="0"/>
              </a:spcAft>
              <a:buClr>
                <a:schemeClr val="accent4"/>
              </a:buClr>
              <a:buSzPts val="1500"/>
              <a:buChar char="➔"/>
            </a:pPr>
            <a:r>
              <a:rPr lang="fr-FR" sz="1500">
                <a:solidFill>
                  <a:schemeClr val="dk1"/>
                </a:solidFill>
              </a:rPr>
              <a:t>Need to be combined with other mitigation actions</a:t>
            </a:r>
            <a:endParaRPr sz="1300">
              <a:solidFill>
                <a:schemeClr val="dk1"/>
              </a:solidFill>
            </a:endParaRPr>
          </a:p>
        </p:txBody>
      </p:sp>
      <p:sp>
        <p:nvSpPr>
          <p:cNvPr id="357" name="Google Shape;357;p7"/>
          <p:cNvSpPr txBox="1"/>
          <p:nvPr/>
        </p:nvSpPr>
        <p:spPr>
          <a:xfrm>
            <a:off x="826600" y="1904025"/>
            <a:ext cx="4387500" cy="14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dirty="0" err="1">
                <a:solidFill>
                  <a:schemeClr val="dk1"/>
                </a:solidFill>
              </a:rPr>
              <a:t>Proposed</a:t>
            </a:r>
            <a:r>
              <a:rPr lang="fr-FR" dirty="0">
                <a:solidFill>
                  <a:schemeClr val="dk1"/>
                </a:solidFill>
              </a:rPr>
              <a:t> end-of-the pipe actions:</a:t>
            </a:r>
            <a:endParaRPr dirty="0">
              <a:solidFill>
                <a:schemeClr val="dk1"/>
              </a:solidFill>
            </a:endParaRPr>
          </a:p>
          <a:p>
            <a:pPr marL="457200" lvl="0" indent="-317500" algn="l" rtl="0">
              <a:lnSpc>
                <a:spcPct val="115000"/>
              </a:lnSpc>
              <a:spcBef>
                <a:spcPts val="0"/>
              </a:spcBef>
              <a:spcAft>
                <a:spcPts val="0"/>
              </a:spcAft>
              <a:buClr>
                <a:schemeClr val="accent1"/>
              </a:buClr>
              <a:buSzPts val="1400"/>
              <a:buChar char="●"/>
            </a:pPr>
            <a:r>
              <a:rPr lang="fr-FR" dirty="0"/>
              <a:t>Per capita </a:t>
            </a:r>
            <a:r>
              <a:rPr lang="fr-FR" dirty="0" err="1"/>
              <a:t>consumption</a:t>
            </a:r>
            <a:r>
              <a:rPr lang="fr-FR" dirty="0"/>
              <a:t> </a:t>
            </a:r>
            <a:r>
              <a:rPr lang="fr-FR" dirty="0" err="1"/>
              <a:t>reduction</a:t>
            </a:r>
            <a:r>
              <a:rPr lang="fr-FR" dirty="0"/>
              <a:t> </a:t>
            </a:r>
            <a:r>
              <a:rPr lang="fr-FR" dirty="0" err="1">
                <a:solidFill>
                  <a:srgbClr val="1F1F1F"/>
                </a:solidFill>
              </a:rPr>
              <a:t>through</a:t>
            </a:r>
            <a:r>
              <a:rPr lang="fr-FR" dirty="0">
                <a:solidFill>
                  <a:srgbClr val="1F1F1F"/>
                </a:solidFill>
              </a:rPr>
              <a:t> </a:t>
            </a:r>
            <a:r>
              <a:rPr lang="fr-FR" dirty="0" err="1">
                <a:solidFill>
                  <a:srgbClr val="1F1F1F"/>
                </a:solidFill>
              </a:rPr>
              <a:t>eco-directed</a:t>
            </a:r>
            <a:r>
              <a:rPr lang="fr-FR" dirty="0">
                <a:solidFill>
                  <a:srgbClr val="1F1F1F"/>
                </a:solidFill>
              </a:rPr>
              <a:t> </a:t>
            </a:r>
            <a:r>
              <a:rPr lang="fr-FR" dirty="0" err="1">
                <a:solidFill>
                  <a:srgbClr val="1F1F1F"/>
                </a:solidFill>
              </a:rPr>
              <a:t>sustainable</a:t>
            </a:r>
            <a:r>
              <a:rPr lang="fr-FR" dirty="0">
                <a:solidFill>
                  <a:srgbClr val="1F1F1F"/>
                </a:solidFill>
              </a:rPr>
              <a:t> </a:t>
            </a:r>
            <a:r>
              <a:rPr lang="fr-FR" dirty="0" err="1">
                <a:solidFill>
                  <a:srgbClr val="1F1F1F"/>
                </a:solidFill>
              </a:rPr>
              <a:t>prescribing</a:t>
            </a:r>
            <a:r>
              <a:rPr lang="fr-FR" dirty="0">
                <a:solidFill>
                  <a:srgbClr val="1F1F1F"/>
                </a:solidFill>
              </a:rPr>
              <a:t> (EDSP)</a:t>
            </a:r>
            <a:endParaRPr dirty="0">
              <a:solidFill>
                <a:srgbClr val="1F1F1F"/>
              </a:solidFill>
            </a:endParaRPr>
          </a:p>
          <a:p>
            <a:pPr marL="457200" lvl="0" indent="-317500" algn="l" rtl="0">
              <a:lnSpc>
                <a:spcPct val="115000"/>
              </a:lnSpc>
              <a:spcBef>
                <a:spcPts val="0"/>
              </a:spcBef>
              <a:spcAft>
                <a:spcPts val="0"/>
              </a:spcAft>
              <a:buClr>
                <a:schemeClr val="accent1"/>
              </a:buClr>
              <a:buSzPts val="1400"/>
              <a:buChar char="●"/>
            </a:pPr>
            <a:r>
              <a:rPr lang="fr-FR" dirty="0" err="1">
                <a:solidFill>
                  <a:srgbClr val="1F1F1F"/>
                </a:solidFill>
              </a:rPr>
              <a:t>Implementation</a:t>
            </a:r>
            <a:r>
              <a:rPr lang="fr-FR" dirty="0">
                <a:solidFill>
                  <a:srgbClr val="1F1F1F"/>
                </a:solidFill>
              </a:rPr>
              <a:t> of the United Nations </a:t>
            </a:r>
            <a:r>
              <a:rPr lang="fr-FR" dirty="0" err="1">
                <a:solidFill>
                  <a:srgbClr val="1F1F1F"/>
                </a:solidFill>
              </a:rPr>
              <a:t>Sustainable</a:t>
            </a:r>
            <a:r>
              <a:rPr lang="fr-FR" dirty="0">
                <a:solidFill>
                  <a:srgbClr val="1F1F1F"/>
                </a:solidFill>
              </a:rPr>
              <a:t> </a:t>
            </a:r>
            <a:r>
              <a:rPr lang="fr-FR" dirty="0" err="1">
                <a:solidFill>
                  <a:srgbClr val="1F1F1F"/>
                </a:solidFill>
              </a:rPr>
              <a:t>Development</a:t>
            </a:r>
            <a:r>
              <a:rPr lang="fr-FR" dirty="0">
                <a:solidFill>
                  <a:srgbClr val="1F1F1F"/>
                </a:solidFill>
              </a:rPr>
              <a:t> Goal (SDG) 6</a:t>
            </a:r>
            <a:endParaRPr dirty="0">
              <a:solidFill>
                <a:srgbClr val="1F1F1F"/>
              </a:solidFill>
            </a:endParaRPr>
          </a:p>
          <a:p>
            <a:pPr marL="0" lvl="0" indent="0" algn="l" rtl="0">
              <a:lnSpc>
                <a:spcPct val="115000"/>
              </a:lnSpc>
              <a:spcBef>
                <a:spcPts val="1200"/>
              </a:spcBef>
              <a:spcAft>
                <a:spcPts val="1200"/>
              </a:spcAft>
              <a:buNone/>
            </a:pPr>
            <a:endParaRPr dirty="0">
              <a:solidFill>
                <a:srgbClr val="1F1F1F"/>
              </a:solidFill>
            </a:endParaRPr>
          </a:p>
        </p:txBody>
      </p:sp>
      <p:pic>
        <p:nvPicPr>
          <p:cNvPr id="358" name="Google Shape;358;p7"/>
          <p:cNvPicPr preferRelativeResize="0"/>
          <p:nvPr/>
        </p:nvPicPr>
        <p:blipFill>
          <a:blip r:embed="rId4">
            <a:alphaModFix/>
          </a:blip>
          <a:stretch>
            <a:fillRect/>
          </a:stretch>
        </p:blipFill>
        <p:spPr>
          <a:xfrm>
            <a:off x="2158725" y="3491150"/>
            <a:ext cx="1413622" cy="1413600"/>
          </a:xfrm>
          <a:prstGeom prst="rect">
            <a:avLst/>
          </a:prstGeom>
          <a:noFill/>
          <a:ln>
            <a:noFill/>
          </a:ln>
        </p:spPr>
      </p:pic>
      <p:pic>
        <p:nvPicPr>
          <p:cNvPr id="359" name="Google Shape;359;p7"/>
          <p:cNvPicPr preferRelativeResize="0"/>
          <p:nvPr/>
        </p:nvPicPr>
        <p:blipFill>
          <a:blip r:embed="rId5">
            <a:alphaModFix/>
          </a:blip>
          <a:stretch>
            <a:fillRect/>
          </a:stretch>
        </p:blipFill>
        <p:spPr>
          <a:xfrm>
            <a:off x="5717050" y="1583837"/>
            <a:ext cx="2735300" cy="3467575"/>
          </a:xfrm>
          <a:prstGeom prst="rect">
            <a:avLst/>
          </a:prstGeom>
          <a:noFill/>
          <a:ln>
            <a:noFill/>
          </a:ln>
        </p:spPr>
      </p:pic>
      <p:sp>
        <p:nvSpPr>
          <p:cNvPr id="360" name="Google Shape;360;p7"/>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361" name="Google Shape;361;p7"/>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Lorenzo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8"/>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Lorenzo </a:t>
            </a:r>
            <a:endParaRPr/>
          </a:p>
        </p:txBody>
      </p:sp>
      <p:sp>
        <p:nvSpPr>
          <p:cNvPr id="367" name="Google Shape;367;p8"/>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22</a:t>
            </a:fld>
            <a:endParaRPr/>
          </a:p>
        </p:txBody>
      </p:sp>
      <p:sp>
        <p:nvSpPr>
          <p:cNvPr id="368" name="Google Shape;368;p8"/>
          <p:cNvSpPr txBox="1">
            <a:spLocks noGrp="1"/>
          </p:cNvSpPr>
          <p:nvPr>
            <p:ph type="title"/>
          </p:nvPr>
        </p:nvSpPr>
        <p:spPr>
          <a:xfrm>
            <a:off x="825300" y="195278"/>
            <a:ext cx="3144600" cy="5517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200"/>
              <a:buFont typeface="Libre Franklin"/>
              <a:buNone/>
            </a:pPr>
            <a:r>
              <a:rPr lang="fr-FR" sz="2850"/>
              <a:t>Conclusion</a:t>
            </a:r>
            <a:endParaRPr sz="2850"/>
          </a:p>
        </p:txBody>
      </p:sp>
      <p:sp>
        <p:nvSpPr>
          <p:cNvPr id="369" name="Google Shape;369;p8"/>
          <p:cNvSpPr txBox="1"/>
          <p:nvPr/>
        </p:nvSpPr>
        <p:spPr>
          <a:xfrm>
            <a:off x="825300" y="777875"/>
            <a:ext cx="7493400" cy="12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fr-FR"/>
              <a:t>Pollution of the world’s rivers by medicinal chemicals is a global problem that: </a:t>
            </a:r>
            <a:endParaRPr/>
          </a:p>
          <a:p>
            <a:pPr marL="457200" lvl="0" indent="-317500" algn="l" rtl="0">
              <a:lnSpc>
                <a:spcPct val="115000"/>
              </a:lnSpc>
              <a:spcBef>
                <a:spcPts val="1200"/>
              </a:spcBef>
              <a:spcAft>
                <a:spcPts val="0"/>
              </a:spcAft>
              <a:buSzPts val="1400"/>
              <a:buAutoNum type="arabicPeriod"/>
            </a:pPr>
            <a:r>
              <a:rPr lang="fr-FR"/>
              <a:t>Poses risk aquatic ecosystems and their biogeochemical cycles</a:t>
            </a:r>
            <a:endParaRPr/>
          </a:p>
          <a:p>
            <a:pPr marL="457200" lvl="0" indent="-317500" algn="l" rtl="0">
              <a:lnSpc>
                <a:spcPct val="115000"/>
              </a:lnSpc>
              <a:spcBef>
                <a:spcPts val="0"/>
              </a:spcBef>
              <a:spcAft>
                <a:spcPts val="0"/>
              </a:spcAft>
              <a:buSzPts val="1400"/>
              <a:buAutoNum type="arabicPeriod"/>
            </a:pPr>
            <a:r>
              <a:rPr lang="fr-FR"/>
              <a:t>May risk achievement of the United Nations Sustainable Development Goals by 2030.</a:t>
            </a:r>
            <a:endParaRPr/>
          </a:p>
          <a:p>
            <a:pPr marL="457200" lvl="0" indent="-317500" algn="l" rtl="0">
              <a:lnSpc>
                <a:spcPct val="115000"/>
              </a:lnSpc>
              <a:spcBef>
                <a:spcPts val="0"/>
              </a:spcBef>
              <a:spcAft>
                <a:spcPts val="0"/>
              </a:spcAft>
              <a:buSzPts val="1400"/>
              <a:buChar char="➔"/>
            </a:pPr>
            <a:r>
              <a:rPr lang="fr-FR" u="sng"/>
              <a:t>Importance for  the development of global-scale datasets on pollution.</a:t>
            </a:r>
            <a:endParaRPr u="sng"/>
          </a:p>
        </p:txBody>
      </p:sp>
      <p:pic>
        <p:nvPicPr>
          <p:cNvPr id="370" name="Google Shape;370;p8"/>
          <p:cNvPicPr preferRelativeResize="0"/>
          <p:nvPr/>
        </p:nvPicPr>
        <p:blipFill>
          <a:blip r:embed="rId3">
            <a:alphaModFix/>
          </a:blip>
          <a:stretch>
            <a:fillRect/>
          </a:stretch>
        </p:blipFill>
        <p:spPr>
          <a:xfrm>
            <a:off x="2810114" y="2804474"/>
            <a:ext cx="3523774" cy="2195200"/>
          </a:xfrm>
          <a:prstGeom prst="rect">
            <a:avLst/>
          </a:prstGeom>
          <a:noFill/>
          <a:ln>
            <a:noFill/>
          </a:ln>
        </p:spPr>
      </p:pic>
      <p:sp>
        <p:nvSpPr>
          <p:cNvPr id="371" name="Google Shape;371;p8"/>
          <p:cNvSpPr/>
          <p:nvPr/>
        </p:nvSpPr>
        <p:spPr>
          <a:xfrm>
            <a:off x="5550975" y="3195925"/>
            <a:ext cx="624600" cy="6141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 name="Google Shape;372;p8"/>
          <p:cNvSpPr/>
          <p:nvPr/>
        </p:nvSpPr>
        <p:spPr>
          <a:xfrm>
            <a:off x="3969900" y="3175013"/>
            <a:ext cx="624600" cy="6141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8"/>
          <p:cNvSpPr/>
          <p:nvPr/>
        </p:nvSpPr>
        <p:spPr>
          <a:xfrm>
            <a:off x="3473900" y="4211900"/>
            <a:ext cx="624600" cy="6141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4" name="Google Shape;374;p8"/>
          <p:cNvPicPr preferRelativeResize="0"/>
          <p:nvPr/>
        </p:nvPicPr>
        <p:blipFill>
          <a:blip r:embed="rId4">
            <a:alphaModFix/>
          </a:blip>
          <a:stretch>
            <a:fillRect/>
          </a:stretch>
        </p:blipFill>
        <p:spPr>
          <a:xfrm>
            <a:off x="4259703" y="2127625"/>
            <a:ext cx="624600" cy="624600"/>
          </a:xfrm>
          <a:prstGeom prst="rect">
            <a:avLst/>
          </a:prstGeom>
          <a:noFill/>
          <a:ln>
            <a:noFill/>
          </a:ln>
        </p:spPr>
      </p:pic>
      <p:sp>
        <p:nvSpPr>
          <p:cNvPr id="375" name="Google Shape;375;p8"/>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12"/>
          <p:cNvPicPr preferRelativeResize="0">
            <a:picLocks noGrp="1"/>
          </p:cNvPicPr>
          <p:nvPr>
            <p:ph type="pic" idx="2"/>
          </p:nvPr>
        </p:nvPicPr>
        <p:blipFill rotWithShape="1">
          <a:blip r:embed="rId3">
            <a:alphaModFix/>
          </a:blip>
          <a:srcRect t="16915" b="3180"/>
          <a:stretch/>
        </p:blipFill>
        <p:spPr>
          <a:xfrm>
            <a:off x="904875" y="93875"/>
            <a:ext cx="7726375" cy="4115875"/>
          </a:xfrm>
          <a:prstGeom prst="rect">
            <a:avLst/>
          </a:prstGeom>
          <a:noFill/>
          <a:ln>
            <a:noFill/>
          </a:ln>
        </p:spPr>
      </p:pic>
      <p:sp>
        <p:nvSpPr>
          <p:cNvPr id="381" name="Google Shape;381;p12"/>
          <p:cNvSpPr txBox="1">
            <a:spLocks noGrp="1"/>
          </p:cNvSpPr>
          <p:nvPr>
            <p:ph type="title"/>
          </p:nvPr>
        </p:nvSpPr>
        <p:spPr>
          <a:xfrm>
            <a:off x="6524024" y="3229025"/>
            <a:ext cx="2619900" cy="1914600"/>
          </a:xfrm>
          <a:prstGeom prst="rect">
            <a:avLst/>
          </a:prstGeom>
          <a:solidFill>
            <a:schemeClr val="accent2"/>
          </a:solidFill>
          <a:ln>
            <a:noFill/>
          </a:ln>
        </p:spPr>
        <p:txBody>
          <a:bodyPr spcFirstLastPara="1" wrap="square" lIns="180000" tIns="0" rIns="72000" bIns="46800" anchor="ctr" anchorCtr="0">
            <a:normAutofit/>
          </a:bodyPr>
          <a:lstStyle/>
          <a:p>
            <a:pPr marL="0" lvl="0" indent="0" algn="l" rtl="0">
              <a:lnSpc>
                <a:spcPct val="90000"/>
              </a:lnSpc>
              <a:spcBef>
                <a:spcPts val="0"/>
              </a:spcBef>
              <a:spcAft>
                <a:spcPts val="0"/>
              </a:spcAft>
              <a:buClr>
                <a:schemeClr val="lt1"/>
              </a:buClr>
              <a:buSzPts val="3200"/>
              <a:buFont typeface="Libre Franklin"/>
              <a:buNone/>
            </a:pPr>
            <a:r>
              <a:rPr lang="fr-FR"/>
              <a:t>Thank you for your attention ! </a:t>
            </a:r>
            <a:endParaRPr/>
          </a:p>
        </p:txBody>
      </p:sp>
      <p:sp>
        <p:nvSpPr>
          <p:cNvPr id="382" name="Google Shape;382;p12"/>
          <p:cNvSpPr txBox="1">
            <a:spLocks noGrp="1"/>
          </p:cNvSpPr>
          <p:nvPr>
            <p:ph type="ftr" idx="11"/>
          </p:nvPr>
        </p:nvSpPr>
        <p:spPr>
          <a:xfrm rot="-5400000">
            <a:off x="7070263" y="695550"/>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Speaker </a:t>
            </a:r>
            <a:endParaRPr/>
          </a:p>
        </p:txBody>
      </p:sp>
      <p:sp>
        <p:nvSpPr>
          <p:cNvPr id="383" name="Google Shape;383;p12"/>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23</a:t>
            </a:fld>
            <a:endParaRPr/>
          </a:p>
        </p:txBody>
      </p:sp>
      <p:sp>
        <p:nvSpPr>
          <p:cNvPr id="384" name="Google Shape;384;p12"/>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385" name="Google Shape;385;p12"/>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Lorenzo </a:t>
            </a:r>
            <a:endParaRPr/>
          </a:p>
        </p:txBody>
      </p:sp>
      <p:sp>
        <p:nvSpPr>
          <p:cNvPr id="386" name="Google Shape;386;p12"/>
          <p:cNvSpPr txBox="1"/>
          <p:nvPr/>
        </p:nvSpPr>
        <p:spPr>
          <a:xfrm>
            <a:off x="1133875" y="4288800"/>
            <a:ext cx="5070300" cy="3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Study Shows Ocean Fish Loaded With Pharmaceuticals</a:t>
            </a:r>
            <a:endParaRPr sz="7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1"/>
          <p:cNvSpPr txBox="1">
            <a:spLocks noGrp="1"/>
          </p:cNvSpPr>
          <p:nvPr>
            <p:ph type="title"/>
          </p:nvPr>
        </p:nvSpPr>
        <p:spPr>
          <a:xfrm>
            <a:off x="904875" y="131025"/>
            <a:ext cx="5683200" cy="10728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200"/>
              <a:buFont typeface="Libre Franklin"/>
              <a:buNone/>
            </a:pPr>
            <a:r>
              <a:rPr lang="fr-FR"/>
              <a:t>Sources and Literature</a:t>
            </a:r>
            <a:endParaRPr/>
          </a:p>
        </p:txBody>
      </p:sp>
      <p:sp>
        <p:nvSpPr>
          <p:cNvPr id="392" name="Google Shape;392;p11"/>
          <p:cNvSpPr txBox="1">
            <a:spLocks noGrp="1"/>
          </p:cNvSpPr>
          <p:nvPr>
            <p:ph type="ftr" idx="11"/>
          </p:nvPr>
        </p:nvSpPr>
        <p:spPr>
          <a:xfrm rot="-5400000">
            <a:off x="7115989" y="1874064"/>
            <a:ext cx="3543260" cy="51276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Speaker </a:t>
            </a:r>
            <a:endParaRPr/>
          </a:p>
        </p:txBody>
      </p:sp>
      <p:sp>
        <p:nvSpPr>
          <p:cNvPr id="393" name="Google Shape;393;p11"/>
          <p:cNvSpPr txBox="1">
            <a:spLocks noGrp="1"/>
          </p:cNvSpPr>
          <p:nvPr>
            <p:ph type="sldNum" idx="12"/>
          </p:nvPr>
        </p:nvSpPr>
        <p:spPr>
          <a:xfrm>
            <a:off x="8631238" y="195263"/>
            <a:ext cx="512762" cy="163552"/>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24</a:t>
            </a:fld>
            <a:endParaRPr/>
          </a:p>
        </p:txBody>
      </p:sp>
      <p:sp>
        <p:nvSpPr>
          <p:cNvPr id="394" name="Google Shape;394;p11"/>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395" name="Google Shape;395;p11"/>
          <p:cNvSpPr txBox="1"/>
          <p:nvPr/>
        </p:nvSpPr>
        <p:spPr>
          <a:xfrm>
            <a:off x="719650" y="712325"/>
            <a:ext cx="7911600" cy="39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a:solidFill>
                  <a:schemeClr val="dk1"/>
                </a:solidFill>
              </a:rPr>
              <a:t>Fisher Jonah, </a:t>
            </a:r>
            <a:r>
              <a:rPr lang="fr-FR" sz="900" i="1">
                <a:solidFill>
                  <a:schemeClr val="dk1"/>
                </a:solidFill>
              </a:rPr>
              <a:t>Pharmaceuticals in rivers threaten world health - study</a:t>
            </a:r>
            <a:r>
              <a:rPr lang="fr-FR" sz="900">
                <a:solidFill>
                  <a:schemeClr val="dk1"/>
                </a:solidFill>
              </a:rPr>
              <a:t>, 15th February 2022, BBC, url:</a:t>
            </a:r>
            <a:r>
              <a:rPr lang="fr-FR" sz="900" u="sng">
                <a:solidFill>
                  <a:schemeClr val="hlink"/>
                </a:solidFill>
                <a:hlinkClick r:id="rId3"/>
              </a:rPr>
              <a:t>Pharmaceuticals in rivers threaten world health - study</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John Wilkinson and et al., Pharmaceutical pollution of the world’s rivers, 2022, PNAS  Vol. 119 No. 8, url: </a:t>
            </a:r>
            <a:r>
              <a:rPr lang="fr-FR" sz="900" u="sng">
                <a:solidFill>
                  <a:schemeClr val="hlink"/>
                </a:solidFill>
                <a:hlinkClick r:id="rId4"/>
              </a:rPr>
              <a:t>Pharmaceutical pollution of the world’s rivers</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Victoria Osorio, Lorenzo Proia  , Marta Ricart  , Sandra Pérez ,, Antoni Ginebreda  , Jose Luís Cortina  , Sergi Sabater , Damià Barceló,</a:t>
            </a:r>
            <a:endParaRPr sz="900">
              <a:solidFill>
                <a:schemeClr val="dk1"/>
              </a:solidFill>
            </a:endParaRPr>
          </a:p>
          <a:p>
            <a:pPr marL="0" lvl="0" indent="0" algn="l" rtl="0">
              <a:spcBef>
                <a:spcPts val="0"/>
              </a:spcBef>
              <a:spcAft>
                <a:spcPts val="0"/>
              </a:spcAft>
              <a:buNone/>
            </a:pPr>
            <a:r>
              <a:rPr lang="fr-FR" sz="900" u="sng">
                <a:solidFill>
                  <a:schemeClr val="hlink"/>
                </a:solidFill>
                <a:hlinkClick r:id="" action="ppaction://noaction"/>
              </a:rPr>
              <a:t>Hydrological variation modulates pharmaceutical levels and biofilm responses in a Mediterranean river</a:t>
            </a:r>
            <a:r>
              <a:rPr lang="fr-FR" sz="900">
                <a:solidFill>
                  <a:schemeClr val="dk1"/>
                </a:solidFill>
              </a:rPr>
              <a:t>, 17 december 2013</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V. Acuñaa, F. Bregolia, C. Fonta, D. Barcelóa, , Ll. Corominasa, A. Ginebredad , M. Petrovica, I. Rodríguez-Rodaa, S. Sabatera, R. Marcéa, </a:t>
            </a:r>
            <a:r>
              <a:rPr lang="fr-FR" sz="900" u="sng">
                <a:solidFill>
                  <a:schemeClr val="hlink"/>
                </a:solidFill>
                <a:hlinkClick r:id="" action="ppaction://noaction"/>
              </a:rPr>
              <a:t>Management actions to mitigate the occurrence of pharmaceuticals in river networks in a global change context</a:t>
            </a:r>
            <a:r>
              <a:rPr lang="fr-FR" sz="900">
                <a:solidFill>
                  <a:schemeClr val="dk1"/>
                </a:solidFill>
              </a:rPr>
              <a:t>, 29 July 2020</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Tove A. Larsen, Judit Lienert, Adriano Joss, Hansruedi Siegrist, EAWAG (Swiss Federal Institute For Environmental Science And Technology), Ueberlandstrasse 133, P.O. Box 611, CH-8600 Duebendorf, Switzerland, March 2004, </a:t>
            </a:r>
            <a:r>
              <a:rPr lang="fr-FR" sz="900" u="sng">
                <a:solidFill>
                  <a:schemeClr val="hlink"/>
                </a:solidFill>
                <a:hlinkClick r:id="" action="ppaction://noaction"/>
              </a:rPr>
              <a:t>How to avoid pharmaceuticals in the aquatic environment</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Helena de Oliveira Souza and al., </a:t>
            </a:r>
            <a:r>
              <a:rPr lang="fr-FR" sz="900" u="sng">
                <a:solidFill>
                  <a:schemeClr val="hlink"/>
                </a:solidFill>
                <a:hlinkClick r:id="rId5"/>
              </a:rPr>
              <a:t>How Can We Help to Prevent Medicines From Polluting the Environment?</a:t>
            </a:r>
            <a:r>
              <a:rPr lang="fr-FR" sz="900">
                <a:solidFill>
                  <a:srgbClr val="282828"/>
                </a:solidFill>
              </a:rPr>
              <a:t>, 13 June 2019</a:t>
            </a:r>
            <a:endParaRPr sz="900">
              <a:solidFill>
                <a:srgbClr val="282828"/>
              </a:solidFill>
            </a:endParaRPr>
          </a:p>
          <a:p>
            <a:pPr marL="0" lvl="0" indent="0" algn="l" rtl="0">
              <a:spcBef>
                <a:spcPts val="0"/>
              </a:spcBef>
              <a:spcAft>
                <a:spcPts val="0"/>
              </a:spcAft>
              <a:buNone/>
            </a:pPr>
            <a:endParaRPr sz="900">
              <a:solidFill>
                <a:srgbClr val="282828"/>
              </a:solidFill>
            </a:endParaRPr>
          </a:p>
          <a:p>
            <a:pPr marL="0" lvl="0" indent="0" algn="l" rtl="0">
              <a:spcBef>
                <a:spcPts val="0"/>
              </a:spcBef>
              <a:spcAft>
                <a:spcPts val="0"/>
              </a:spcAft>
              <a:buNone/>
            </a:pPr>
            <a:r>
              <a:rPr lang="fr-FR" sz="900">
                <a:solidFill>
                  <a:srgbClr val="282828"/>
                </a:solidFill>
              </a:rPr>
              <a:t>Md Khaled Mosharaf and al., Wastewater reuse and pharmaceutical pollution in agriculture: Uptake, transport, accumulation and metabolism of pharmaceutical pollutants within plants, Chemosphere, Volume 364, 2024, 143055, ISSN 0045-6535,</a:t>
            </a:r>
            <a:r>
              <a:rPr lang="fr-FR" sz="900" u="sng">
                <a:solidFill>
                  <a:schemeClr val="hlink"/>
                </a:solidFill>
                <a:hlinkClick r:id="rId6"/>
              </a:rPr>
              <a:t>Wastewater reuse and pharmaceutical pollution in agriculture: Uptake, transport, accumulation and metabolism of pharmaceutical pollutants within plants - ScienceDirect</a:t>
            </a:r>
            <a:endParaRPr sz="900">
              <a:solidFill>
                <a:srgbClr val="282828"/>
              </a:solidFill>
            </a:endParaRPr>
          </a:p>
          <a:p>
            <a:pPr marL="0" lvl="0" indent="0" algn="l" rtl="0">
              <a:spcBef>
                <a:spcPts val="0"/>
              </a:spcBef>
              <a:spcAft>
                <a:spcPts val="0"/>
              </a:spcAft>
              <a:buNone/>
            </a:pPr>
            <a:endParaRPr sz="900">
              <a:solidFill>
                <a:srgbClr val="282828"/>
              </a:solidFill>
            </a:endParaRPr>
          </a:p>
          <a:p>
            <a:pPr marL="0" lvl="0" indent="0" algn="l" rtl="0">
              <a:spcBef>
                <a:spcPts val="0"/>
              </a:spcBef>
              <a:spcAft>
                <a:spcPts val="0"/>
              </a:spcAft>
              <a:buNone/>
            </a:pPr>
            <a:r>
              <a:rPr lang="fr-FR" sz="900">
                <a:solidFill>
                  <a:srgbClr val="282828"/>
                </a:solidFill>
              </a:rPr>
              <a:t>A. Kock and al., Emerging challenges of the impacts of pharmaceuticals on aquatic ecosystems: A diatom perspective, Science of The Total Environment, Volume 878, 2023, 162939, ISSN 0048-9697, </a:t>
            </a:r>
            <a:r>
              <a:rPr lang="fr-FR" sz="900" u="sng">
                <a:solidFill>
                  <a:schemeClr val="hlink"/>
                </a:solidFill>
                <a:hlinkClick r:id="rId7"/>
              </a:rPr>
              <a:t>Emerging challenges of the impacts of pharmaceuticals on aquatic ecosystems: A diatom perspective - ScienceDirect</a:t>
            </a:r>
            <a:endParaRPr sz="900">
              <a:solidFill>
                <a:srgbClr val="282828"/>
              </a:solidFill>
            </a:endParaRPr>
          </a:p>
          <a:p>
            <a:pPr marL="0" lvl="0" indent="0" algn="l" rtl="0">
              <a:spcBef>
                <a:spcPts val="0"/>
              </a:spcBef>
              <a:spcAft>
                <a:spcPts val="0"/>
              </a:spcAft>
              <a:buNone/>
            </a:pPr>
            <a:endParaRPr sz="900">
              <a:solidFill>
                <a:srgbClr val="282828"/>
              </a:solidFill>
            </a:endParaRPr>
          </a:p>
          <a:p>
            <a:pPr marL="0" lvl="0" indent="0" algn="l" rtl="0">
              <a:spcBef>
                <a:spcPts val="0"/>
              </a:spcBef>
              <a:spcAft>
                <a:spcPts val="0"/>
              </a:spcAft>
              <a:buNone/>
            </a:pPr>
            <a:r>
              <a:rPr lang="fr-FR" sz="900">
                <a:solidFill>
                  <a:srgbClr val="222222"/>
                </a:solidFill>
                <a:highlight>
                  <a:srgbClr val="FFFFFF"/>
                </a:highlight>
                <a:latin typeface="Roboto"/>
                <a:ea typeface="Roboto"/>
                <a:cs typeface="Roboto"/>
                <a:sym typeface="Roboto"/>
              </a:rPr>
              <a:t>Parker, G.; Miller, F.A. Tackling Pharmaceutical Pollution Along the Product Lifecycle: Roles and Responsibilities for Producers, Regulators and Prescribers. </a:t>
            </a:r>
            <a:r>
              <a:rPr lang="fr-FR" sz="900" i="1">
                <a:solidFill>
                  <a:srgbClr val="222222"/>
                </a:solidFill>
                <a:highlight>
                  <a:srgbClr val="FFFFFF"/>
                </a:highlight>
                <a:latin typeface="Roboto"/>
                <a:ea typeface="Roboto"/>
                <a:cs typeface="Roboto"/>
                <a:sym typeface="Roboto"/>
              </a:rPr>
              <a:t>Pharmacy</a:t>
            </a:r>
            <a:r>
              <a:rPr lang="fr-FR" sz="900">
                <a:solidFill>
                  <a:srgbClr val="222222"/>
                </a:solidFill>
                <a:highlight>
                  <a:srgbClr val="FFFFFF"/>
                </a:highlight>
                <a:latin typeface="Roboto"/>
                <a:ea typeface="Roboto"/>
                <a:cs typeface="Roboto"/>
                <a:sym typeface="Roboto"/>
              </a:rPr>
              <a:t> </a:t>
            </a:r>
            <a:r>
              <a:rPr lang="fr-FR" sz="900" b="1">
                <a:solidFill>
                  <a:srgbClr val="222222"/>
                </a:solidFill>
                <a:highlight>
                  <a:srgbClr val="FFFFFF"/>
                </a:highlight>
                <a:latin typeface="Roboto"/>
                <a:ea typeface="Roboto"/>
                <a:cs typeface="Roboto"/>
                <a:sym typeface="Roboto"/>
              </a:rPr>
              <a:t>2024</a:t>
            </a:r>
            <a:r>
              <a:rPr lang="fr-FR" sz="900">
                <a:solidFill>
                  <a:srgbClr val="222222"/>
                </a:solidFill>
                <a:highlight>
                  <a:srgbClr val="FFFFFF"/>
                </a:highlight>
                <a:latin typeface="Roboto"/>
                <a:ea typeface="Roboto"/>
                <a:cs typeface="Roboto"/>
                <a:sym typeface="Roboto"/>
              </a:rPr>
              <a:t>, </a:t>
            </a:r>
            <a:r>
              <a:rPr lang="fr-FR" sz="900" i="1">
                <a:solidFill>
                  <a:srgbClr val="222222"/>
                </a:solidFill>
                <a:highlight>
                  <a:srgbClr val="FFFFFF"/>
                </a:highlight>
                <a:latin typeface="Roboto"/>
                <a:ea typeface="Roboto"/>
                <a:cs typeface="Roboto"/>
                <a:sym typeface="Roboto"/>
              </a:rPr>
              <a:t>12</a:t>
            </a:r>
            <a:r>
              <a:rPr lang="fr-FR" sz="900">
                <a:solidFill>
                  <a:srgbClr val="222222"/>
                </a:solidFill>
                <a:highlight>
                  <a:srgbClr val="FFFFFF"/>
                </a:highlight>
                <a:latin typeface="Roboto"/>
                <a:ea typeface="Roboto"/>
                <a:cs typeface="Roboto"/>
                <a:sym typeface="Roboto"/>
              </a:rPr>
              <a:t>, 173. </a:t>
            </a:r>
            <a:r>
              <a:rPr lang="fr-FR" sz="900" u="sng">
                <a:solidFill>
                  <a:schemeClr val="hlink"/>
                </a:solidFill>
                <a:hlinkClick r:id="rId8"/>
              </a:rPr>
              <a:t>Tackling Pharmaceutical Pollution Along the Product Lifecycle: Roles and Responsibilities for Producers, Regulators and Prescribers</a:t>
            </a:r>
            <a:endParaRPr sz="9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d6b32fc6c9_0_14"/>
          <p:cNvSpPr txBox="1">
            <a:spLocks noGrp="1"/>
          </p:cNvSpPr>
          <p:nvPr>
            <p:ph type="title"/>
          </p:nvPr>
        </p:nvSpPr>
        <p:spPr>
          <a:xfrm>
            <a:off x="904875" y="131025"/>
            <a:ext cx="5683200" cy="10728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200"/>
              <a:buFont typeface="Libre Franklin"/>
              <a:buNone/>
            </a:pPr>
            <a:r>
              <a:rPr lang="fr-FR"/>
              <a:t>Sources and Literature</a:t>
            </a:r>
            <a:endParaRPr/>
          </a:p>
        </p:txBody>
      </p:sp>
      <p:sp>
        <p:nvSpPr>
          <p:cNvPr id="401" name="Google Shape;401;g2d6b32fc6c9_0_14"/>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Speaker </a:t>
            </a:r>
            <a:endParaRPr/>
          </a:p>
        </p:txBody>
      </p:sp>
      <p:sp>
        <p:nvSpPr>
          <p:cNvPr id="402" name="Google Shape;402;g2d6b32fc6c9_0_14"/>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25</a:t>
            </a:fld>
            <a:endParaRPr/>
          </a:p>
        </p:txBody>
      </p:sp>
      <p:sp>
        <p:nvSpPr>
          <p:cNvPr id="403" name="Google Shape;403;g2d6b32fc6c9_0_14"/>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404" name="Google Shape;404;g2d6b32fc6c9_0_14"/>
          <p:cNvSpPr txBox="1"/>
          <p:nvPr/>
        </p:nvSpPr>
        <p:spPr>
          <a:xfrm>
            <a:off x="719650" y="712325"/>
            <a:ext cx="7911600" cy="39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a:solidFill>
                  <a:schemeClr val="dk1"/>
                </a:solidFill>
              </a:rPr>
              <a:t>Sagar Reddy and others, </a:t>
            </a:r>
            <a:r>
              <a:rPr lang="fr-FR" sz="900" i="1">
                <a:solidFill>
                  <a:schemeClr val="dk1"/>
                </a:solidFill>
              </a:rPr>
              <a:t>Antimicrobial resistance in urban river ecosystems</a:t>
            </a:r>
            <a:r>
              <a:rPr lang="fr-FR" sz="900">
                <a:solidFill>
                  <a:schemeClr val="dk1"/>
                </a:solidFill>
              </a:rPr>
              <a:t>, October 2022,  Microbiological Research, </a:t>
            </a:r>
            <a:r>
              <a:rPr lang="fr-FR" sz="900" u="sng">
                <a:solidFill>
                  <a:schemeClr val="hlink"/>
                </a:solidFill>
                <a:hlinkClick r:id="rId3"/>
              </a:rPr>
              <a:t>https://www.sciencedirect.com/science/article/pii/S0944501322001756#sec0030</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Moa Säfholm and others, </a:t>
            </a:r>
            <a:r>
              <a:rPr lang="fr-FR" sz="900" i="1">
                <a:solidFill>
                  <a:schemeClr val="dk1"/>
                </a:solidFill>
              </a:rPr>
              <a:t>Risks of hormonally active pharmaceuticals to amphibians: a growing concern regarding progestagens,</a:t>
            </a:r>
            <a:r>
              <a:rPr lang="fr-FR" sz="900">
                <a:solidFill>
                  <a:schemeClr val="dk1"/>
                </a:solidFill>
              </a:rPr>
              <a:t> November 14th, 2014, National Library of Medicine, </a:t>
            </a:r>
            <a:r>
              <a:rPr lang="fr-FR" sz="900" u="sng">
                <a:solidFill>
                  <a:schemeClr val="hlink"/>
                </a:solidFill>
                <a:hlinkClick r:id="rId4"/>
              </a:rPr>
              <a:t>https://pmc.ncbi.nlm.nih.gov/articles/PMC4213589/</a:t>
            </a:r>
            <a:r>
              <a:rPr lang="fr-FR" sz="900">
                <a:solidFill>
                  <a:schemeClr val="dk1"/>
                </a:solidFill>
              </a:rPr>
              <a:t>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Diana Gomes Moreira and others, </a:t>
            </a:r>
            <a:r>
              <a:rPr lang="fr-FR" sz="900" i="1">
                <a:solidFill>
                  <a:schemeClr val="dk1"/>
                </a:solidFill>
              </a:rPr>
              <a:t>Levels and effects of antidepressant drugs to aquatic organisms, </a:t>
            </a:r>
            <a:r>
              <a:rPr lang="fr-FR" sz="900">
                <a:solidFill>
                  <a:schemeClr val="dk1"/>
                </a:solidFill>
              </a:rPr>
              <a:t>June 2022, Comparative Biochemistry and Physiology Part C: Toxicology &amp; Pharmacology, </a:t>
            </a:r>
            <a:r>
              <a:rPr lang="fr-FR" sz="900" u="sng">
                <a:solidFill>
                  <a:schemeClr val="hlink"/>
                </a:solidFill>
                <a:hlinkClick r:id="rId5"/>
              </a:rPr>
              <a:t>https://www.sciencedirect.com/science/article/pii/S1532045622000576</a:t>
            </a:r>
            <a:r>
              <a:rPr lang="fr-FR" sz="900">
                <a:solidFill>
                  <a:schemeClr val="dk1"/>
                </a:solidFill>
              </a:rPr>
              <a:t>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Nestor Martinez and Mariana Cuautle, </a:t>
            </a:r>
            <a:r>
              <a:rPr lang="fr-FR" sz="900" i="1">
                <a:solidFill>
                  <a:schemeClr val="dk1"/>
                </a:solidFill>
              </a:rPr>
              <a:t>Impact of Pharmaceutical Waste on Biodiversity, </a:t>
            </a:r>
            <a:r>
              <a:rPr lang="fr-FR" sz="900">
                <a:solidFill>
                  <a:schemeClr val="dk1"/>
                </a:solidFill>
              </a:rPr>
              <a:t>December 2017, Ecopharmacovigilance, </a:t>
            </a:r>
            <a:r>
              <a:rPr lang="fr-FR" sz="900" u="sng">
                <a:solidFill>
                  <a:schemeClr val="hlink"/>
                </a:solidFill>
                <a:hlinkClick r:id="rId6"/>
              </a:rPr>
              <a:t>https://www.researchgate.net/publication/322127132_Impact_of_Pharmaceutical_Waste_on_Biodiversity</a:t>
            </a:r>
            <a:r>
              <a:rPr lang="fr-FR" sz="900">
                <a:solidFill>
                  <a:schemeClr val="dk1"/>
                </a:solidFill>
              </a:rPr>
              <a:t>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Pashaei Reza and others, </a:t>
            </a:r>
            <a:r>
              <a:rPr lang="fr-FR" sz="900" i="1">
                <a:solidFill>
                  <a:schemeClr val="dk1"/>
                </a:solidFill>
              </a:rPr>
              <a:t>Effects of Pharmaceuticals on the Nitrogen Cycle in Water and Soil: A Review, </a:t>
            </a:r>
            <a:r>
              <a:rPr lang="fr-FR" sz="900">
                <a:solidFill>
                  <a:schemeClr val="dk1"/>
                </a:solidFill>
              </a:rPr>
              <a:t>Environmental Monitoring and Assessment, January 19th, 2022, </a:t>
            </a:r>
            <a:r>
              <a:rPr lang="fr-FR" sz="900" u="sng">
                <a:solidFill>
                  <a:schemeClr val="hlink"/>
                </a:solidFill>
                <a:hlinkClick r:id="rId7"/>
              </a:rPr>
              <a:t>https://pure.sruc.ac.uk/ws/portalfiles/portal/44956784/Pashaei2022_Article_EffectsOfPharmaceuticalsOnTheN.pdf</a:t>
            </a:r>
            <a:r>
              <a:rPr lang="fr-FR" sz="900">
                <a:solidFill>
                  <a:schemeClr val="dk1"/>
                </a:solidFill>
              </a:rPr>
              <a:t>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Md Khaled Mosharaf and others, </a:t>
            </a:r>
            <a:r>
              <a:rPr lang="fr-FR" sz="900" i="1">
                <a:solidFill>
                  <a:schemeClr val="dk1"/>
                </a:solidFill>
              </a:rPr>
              <a:t>Wastewater reuse and pharmaceutical pollution in agriculture: Uptake, transport, accumulation and metabolism of pharmaceutical pollutants within plants</a:t>
            </a:r>
            <a:r>
              <a:rPr lang="fr-FR" sz="900">
                <a:solidFill>
                  <a:schemeClr val="dk1"/>
                </a:solidFill>
              </a:rPr>
              <a:t>, September 2024, Chemosphere, </a:t>
            </a:r>
            <a:r>
              <a:rPr lang="fr-FR" sz="900" u="sng">
                <a:solidFill>
                  <a:schemeClr val="hlink"/>
                </a:solidFill>
                <a:hlinkClick r:id="rId8"/>
              </a:rPr>
              <a:t>https://www.sciencedirect.com/science/article/pii/S0045653524019507</a:t>
            </a:r>
            <a:r>
              <a:rPr lang="fr-FR" sz="900">
                <a:solidFill>
                  <a:schemeClr val="dk1"/>
                </a:solidFill>
              </a:rPr>
              <a:t>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Shola D. Kayode-Afolayan and others, </a:t>
            </a:r>
            <a:r>
              <a:rPr lang="fr-FR" sz="900" i="1">
                <a:solidFill>
                  <a:schemeClr val="dk1"/>
                </a:solidFill>
              </a:rPr>
              <a:t>Impacts of pharmaceutical effluents on aquatic ecosystems</a:t>
            </a:r>
            <a:r>
              <a:rPr lang="fr-FR" sz="900">
                <a:solidFill>
                  <a:schemeClr val="dk1"/>
                </a:solidFill>
              </a:rPr>
              <a:t>, September 2022, Scientific African, </a:t>
            </a:r>
            <a:r>
              <a:rPr lang="fr-FR" sz="900" u="sng">
                <a:solidFill>
                  <a:schemeClr val="hlink"/>
                </a:solidFill>
                <a:hlinkClick r:id="rId9"/>
              </a:rPr>
              <a:t>https://www.sciencedirect.com/science/article/pii/S2468227622001958</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fr-FR" sz="900">
                <a:solidFill>
                  <a:schemeClr val="dk1"/>
                </a:solidFill>
              </a:rPr>
              <a:t>Gillian Parker and Fiona A Miller, </a:t>
            </a:r>
            <a:r>
              <a:rPr lang="fr-FR" sz="900" i="1">
                <a:solidFill>
                  <a:schemeClr val="dk1"/>
                </a:solidFill>
              </a:rPr>
              <a:t>Tackling Pharmaceutical Pollution Along the Product Lifecycle: Roles and Responsibilities for Producers, Regulators and Prescribers</a:t>
            </a:r>
            <a:r>
              <a:rPr lang="fr-FR" sz="900">
                <a:solidFill>
                  <a:schemeClr val="dk1"/>
                </a:solidFill>
              </a:rPr>
              <a:t>, November 22th, 2022, National Library of Medicine, </a:t>
            </a:r>
            <a:r>
              <a:rPr lang="fr-FR" sz="900" u="sng">
                <a:solidFill>
                  <a:schemeClr val="hlink"/>
                </a:solidFill>
                <a:hlinkClick r:id="rId10"/>
              </a:rPr>
              <a:t>https://pmc.ncbi.nlm.nih.gov/articles/PMC11587451/</a:t>
            </a:r>
            <a:r>
              <a:rPr lang="fr-FR" sz="900">
                <a:solidFill>
                  <a:schemeClr val="dk1"/>
                </a:solidFill>
              </a:rPr>
              <a:t> </a:t>
            </a:r>
            <a:endParaRPr sz="9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1b4de714c8_0_122"/>
          <p:cNvSpPr txBox="1">
            <a:spLocks noGrp="1"/>
          </p:cNvSpPr>
          <p:nvPr>
            <p:ph type="body" idx="1"/>
          </p:nvPr>
        </p:nvSpPr>
        <p:spPr>
          <a:xfrm>
            <a:off x="904875" y="1203825"/>
            <a:ext cx="7726500" cy="3746700"/>
          </a:xfrm>
          <a:prstGeom prst="rect">
            <a:avLst/>
          </a:prstGeom>
        </p:spPr>
        <p:txBody>
          <a:bodyPr spcFirstLastPara="1" wrap="square" lIns="180000" tIns="45700" rIns="91425" bIns="45700" anchor="t" anchorCtr="0">
            <a:normAutofit/>
          </a:bodyPr>
          <a:lstStyle/>
          <a:p>
            <a:pPr marL="0" lvl="0" indent="0" algn="l" rtl="0">
              <a:spcBef>
                <a:spcPts val="750"/>
              </a:spcBef>
              <a:spcAft>
                <a:spcPts val="0"/>
              </a:spcAft>
              <a:buNone/>
            </a:pPr>
            <a:r>
              <a:rPr lang="fr-FR" i="1"/>
              <a:t>"This is only going to get worse as we are increasingly using pharmacological solutions to any illness whether physical or mental."</a:t>
            </a:r>
            <a:endParaRPr i="1"/>
          </a:p>
          <a:p>
            <a:pPr marL="0" lvl="0" indent="0" algn="l" rtl="0">
              <a:spcBef>
                <a:spcPts val="750"/>
              </a:spcBef>
              <a:spcAft>
                <a:spcPts val="0"/>
              </a:spcAft>
              <a:buNone/>
            </a:pPr>
            <a:r>
              <a:rPr lang="fr-FR"/>
              <a:t>Dr Veronica Edmonds-Brown, an aquatic ecologist from the UK's University of Hertfordshire for BBC News</a:t>
            </a:r>
            <a:endParaRPr/>
          </a:p>
          <a:p>
            <a:pPr marL="0" lvl="0" indent="0" algn="l" rtl="0">
              <a:spcBef>
                <a:spcPts val="750"/>
              </a:spcBef>
              <a:spcAft>
                <a:spcPts val="0"/>
              </a:spcAft>
              <a:buNone/>
            </a:pPr>
            <a:endParaRPr i="1"/>
          </a:p>
          <a:p>
            <a:pPr marL="0" lvl="0" indent="0" algn="l" rtl="0">
              <a:spcBef>
                <a:spcPts val="750"/>
              </a:spcBef>
              <a:spcAft>
                <a:spcPts val="0"/>
              </a:spcAft>
              <a:buNone/>
            </a:pPr>
            <a:r>
              <a:rPr lang="fr-FR" i="1"/>
              <a:t>"One of the few things that could have an effect right now is the proper use of medicines." That would mean making it harder to get hold of medicines like antibiotics, and tighter restrictions on doses.</a:t>
            </a:r>
            <a:endParaRPr i="1"/>
          </a:p>
          <a:p>
            <a:pPr marL="0" lvl="0" indent="0" algn="just" rtl="0">
              <a:spcBef>
                <a:spcPts val="750"/>
              </a:spcBef>
              <a:spcAft>
                <a:spcPts val="0"/>
              </a:spcAft>
              <a:buNone/>
            </a:pPr>
            <a:r>
              <a:rPr lang="fr-FR"/>
              <a:t>Dr John Wilkinson, who led the research, BBC News.</a:t>
            </a:r>
            <a:endParaRPr/>
          </a:p>
        </p:txBody>
      </p:sp>
      <p:sp>
        <p:nvSpPr>
          <p:cNvPr id="411" name="Google Shape;411;g31b4de714c8_0_122"/>
          <p:cNvSpPr txBox="1">
            <a:spLocks noGrp="1"/>
          </p:cNvSpPr>
          <p:nvPr>
            <p:ph type="title"/>
          </p:nvPr>
        </p:nvSpPr>
        <p:spPr>
          <a:xfrm>
            <a:off x="904875" y="131025"/>
            <a:ext cx="40020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Citations</a:t>
            </a:r>
            <a:endParaRPr/>
          </a:p>
        </p:txBody>
      </p:sp>
      <p:sp>
        <p:nvSpPr>
          <p:cNvPr id="412" name="Google Shape;412;g31b4de714c8_0_122"/>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26</a:t>
            </a:fld>
            <a:endParaRPr/>
          </a:p>
        </p:txBody>
      </p:sp>
      <p:sp>
        <p:nvSpPr>
          <p:cNvPr id="413" name="Google Shape;413;g31b4de714c8_0_122"/>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31c519bbd18_0_38"/>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27</a:t>
            </a:fld>
            <a:endParaRPr/>
          </a:p>
        </p:txBody>
      </p:sp>
      <p:pic>
        <p:nvPicPr>
          <p:cNvPr id="420" name="Google Shape;420;g31c519bbd18_0_38"/>
          <p:cNvPicPr preferRelativeResize="0"/>
          <p:nvPr/>
        </p:nvPicPr>
        <p:blipFill>
          <a:blip r:embed="rId3">
            <a:alphaModFix/>
          </a:blip>
          <a:stretch>
            <a:fillRect/>
          </a:stretch>
        </p:blipFill>
        <p:spPr>
          <a:xfrm>
            <a:off x="1157726" y="0"/>
            <a:ext cx="6828548" cy="5143500"/>
          </a:xfrm>
          <a:prstGeom prst="rect">
            <a:avLst/>
          </a:prstGeom>
          <a:noFill/>
          <a:ln>
            <a:noFill/>
          </a:ln>
        </p:spPr>
      </p:pic>
      <p:sp>
        <p:nvSpPr>
          <p:cNvPr id="421" name="Google Shape;421;g31c519bbd18_0_38"/>
          <p:cNvSpPr txBox="1"/>
          <p:nvPr/>
        </p:nvSpPr>
        <p:spPr>
          <a:xfrm rot="-5400000">
            <a:off x="5354650" y="2032800"/>
            <a:ext cx="5737200" cy="4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Souece: </a:t>
            </a:r>
            <a:r>
              <a:rPr lang="fr-FR" sz="700" u="sng">
                <a:solidFill>
                  <a:schemeClr val="hlink"/>
                </a:solidFill>
                <a:hlinkClick r:id="rId4"/>
              </a:rPr>
              <a:t>Emerging challenges of the impacts of pharmaceuticals on aquatic ecosystems: A diatom perspective - ScienceDirect</a:t>
            </a:r>
            <a:endParaRPr sz="7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19ca3a809d_0_86"/>
          <p:cNvSpPr txBox="1">
            <a:spLocks noGrp="1"/>
          </p:cNvSpPr>
          <p:nvPr>
            <p:ph type="body" idx="1"/>
          </p:nvPr>
        </p:nvSpPr>
        <p:spPr>
          <a:xfrm>
            <a:off x="797700" y="777875"/>
            <a:ext cx="7894500" cy="4309800"/>
          </a:xfrm>
          <a:prstGeom prst="rect">
            <a:avLst/>
          </a:prstGeom>
          <a:noFill/>
          <a:ln>
            <a:noFill/>
          </a:ln>
        </p:spPr>
        <p:txBody>
          <a:bodyPr spcFirstLastPara="1" wrap="square" lIns="180000" tIns="45700" rIns="91425" bIns="45700" anchor="t" anchorCtr="0">
            <a:normAutofit/>
          </a:bodyPr>
          <a:lstStyle/>
          <a:p>
            <a:pPr marL="457200" marR="0" lvl="0" indent="-356870" algn="l" rtl="0">
              <a:lnSpc>
                <a:spcPct val="100000"/>
              </a:lnSpc>
              <a:spcBef>
                <a:spcPts val="0"/>
              </a:spcBef>
              <a:spcAft>
                <a:spcPts val="0"/>
              </a:spcAft>
              <a:buSzPts val="2020"/>
              <a:buChar char="●"/>
            </a:pPr>
            <a:r>
              <a:rPr lang="fr-FR" sz="1550">
                <a:solidFill>
                  <a:srgbClr val="1D1D1D"/>
                </a:solidFill>
                <a:highlight>
                  <a:srgbClr val="FFFFFF"/>
                </a:highlight>
              </a:rPr>
              <a:t>Nitrogen cycle</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observed modifications in nitrogen fixation processes</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leading to reduced photosynthetic and nitrogenase activities</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Nitrogenase plays a central role in maintaining the nitrogen cycle, which is essential for plant growth and the overall health of ecosystems</a:t>
            </a:r>
            <a:endParaRPr sz="1550">
              <a:solidFill>
                <a:srgbClr val="1D1D1D"/>
              </a:solidFill>
              <a:highlight>
                <a:srgbClr val="FFFFFF"/>
              </a:highlight>
            </a:endParaRPr>
          </a:p>
          <a:p>
            <a:pPr marL="457200" marR="0" lvl="0" indent="-356870" algn="l" rtl="0">
              <a:lnSpc>
                <a:spcPct val="100000"/>
              </a:lnSpc>
              <a:spcBef>
                <a:spcPts val="0"/>
              </a:spcBef>
              <a:spcAft>
                <a:spcPts val="0"/>
              </a:spcAft>
              <a:buSzPts val="2020"/>
              <a:buChar char="●"/>
            </a:pPr>
            <a:r>
              <a:rPr lang="fr-FR" sz="1550">
                <a:solidFill>
                  <a:srgbClr val="1D1D1D"/>
                </a:solidFill>
                <a:highlight>
                  <a:srgbClr val="FFFFFF"/>
                </a:highlight>
              </a:rPr>
              <a:t>Oxygen cycle </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oxygen depletion of water bodies as a result of pharmaceutical by-products</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Pharmaceutical pollutants introduce recalcitrant molecules which are hard to break down</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depletion of oxygen caused by increased oxygen consumption due to increased microbial activity</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Aggregates of suspended solids result in the inaccessibility of sunlight to algae and </a:t>
            </a:r>
            <a:r>
              <a:rPr lang="fr-FR" sz="1550">
                <a:solidFill>
                  <a:srgbClr val="1D1D1D"/>
                </a:solidFill>
                <a:highlight>
                  <a:srgbClr val="FFFFFF"/>
                </a:highlight>
                <a:uFill>
                  <a:noFill/>
                </a:uFill>
                <a:hlinkClick r:id="rId3">
                  <a:extLst>
                    <a:ext uri="{A12FA001-AC4F-418D-AE19-62706E023703}">
                      <ahyp:hlinkClr xmlns:ahyp="http://schemas.microsoft.com/office/drawing/2018/hyperlinkcolor" val="tx"/>
                    </a:ext>
                  </a:extLst>
                </a:hlinkClick>
              </a:rPr>
              <a:t>cyanobacteria</a:t>
            </a:r>
            <a:r>
              <a:rPr lang="fr-FR" sz="1550">
                <a:solidFill>
                  <a:srgbClr val="1D1D1D"/>
                </a:solidFill>
                <a:highlight>
                  <a:srgbClr val="FFFFFF"/>
                </a:highlight>
              </a:rPr>
              <a:t> that are responsible for the production of food for the ecosystem</a:t>
            </a:r>
            <a:endParaRPr sz="1200">
              <a:solidFill>
                <a:srgbClr val="1F1F1F"/>
              </a:solidFill>
              <a:latin typeface="Georgia"/>
              <a:ea typeface="Georgia"/>
              <a:cs typeface="Georgia"/>
              <a:sym typeface="Georgia"/>
            </a:endParaRPr>
          </a:p>
        </p:txBody>
      </p:sp>
      <p:sp>
        <p:nvSpPr>
          <p:cNvPr id="427" name="Google Shape;427;g319ca3a809d_0_86"/>
          <p:cNvSpPr txBox="1">
            <a:spLocks noGrp="1"/>
          </p:cNvSpPr>
          <p:nvPr>
            <p:ph type="title"/>
          </p:nvPr>
        </p:nvSpPr>
        <p:spPr>
          <a:xfrm>
            <a:off x="904875" y="131025"/>
            <a:ext cx="7611300" cy="425700"/>
          </a:xfrm>
          <a:prstGeom prst="rect">
            <a:avLst/>
          </a:prstGeom>
          <a:noFill/>
          <a:ln>
            <a:noFill/>
          </a:ln>
        </p:spPr>
        <p:txBody>
          <a:bodyPr spcFirstLastPara="1" wrap="square" lIns="180000" tIns="0" rIns="72000" bIns="46800" anchor="t" anchorCtr="0">
            <a:noAutofit/>
          </a:bodyPr>
          <a:lstStyle/>
          <a:p>
            <a:pPr marL="0" lvl="0" indent="0" algn="l" rtl="0">
              <a:lnSpc>
                <a:spcPct val="115000"/>
              </a:lnSpc>
              <a:spcBef>
                <a:spcPts val="1200"/>
              </a:spcBef>
              <a:spcAft>
                <a:spcPts val="1200"/>
              </a:spcAft>
              <a:buNone/>
            </a:pPr>
            <a:r>
              <a:rPr lang="fr-FR" sz="2500">
                <a:solidFill>
                  <a:srgbClr val="000000"/>
                </a:solidFill>
              </a:rPr>
              <a:t>Impacts on Biogeochemical cycles</a:t>
            </a:r>
            <a:endParaRPr sz="2500"/>
          </a:p>
        </p:txBody>
      </p:sp>
      <p:sp>
        <p:nvSpPr>
          <p:cNvPr id="428" name="Google Shape;428;g319ca3a809d_0_86"/>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429" name="Google Shape;429;g319ca3a809d_0_86"/>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28</a:t>
            </a:fld>
            <a:endParaRPr/>
          </a:p>
        </p:txBody>
      </p:sp>
      <p:sp>
        <p:nvSpPr>
          <p:cNvPr id="430" name="Google Shape;430;g319ca3a809d_0_86"/>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319ca3a809d_0_94"/>
          <p:cNvSpPr txBox="1">
            <a:spLocks noGrp="1"/>
          </p:cNvSpPr>
          <p:nvPr>
            <p:ph type="body" idx="1"/>
          </p:nvPr>
        </p:nvSpPr>
        <p:spPr>
          <a:xfrm>
            <a:off x="695200" y="838450"/>
            <a:ext cx="7936200" cy="4109700"/>
          </a:xfrm>
          <a:prstGeom prst="rect">
            <a:avLst/>
          </a:prstGeom>
          <a:noFill/>
          <a:ln>
            <a:noFill/>
          </a:ln>
        </p:spPr>
        <p:txBody>
          <a:bodyPr spcFirstLastPara="1" wrap="square" lIns="180000" tIns="45700" rIns="91425" bIns="45700" anchor="t" anchorCtr="0">
            <a:normAutofit/>
          </a:bodyPr>
          <a:lstStyle/>
          <a:p>
            <a:pPr marL="457200" marR="0" lvl="0" indent="-356870" algn="l" rtl="0">
              <a:lnSpc>
                <a:spcPct val="100000"/>
              </a:lnSpc>
              <a:spcBef>
                <a:spcPts val="0"/>
              </a:spcBef>
              <a:spcAft>
                <a:spcPts val="0"/>
              </a:spcAft>
              <a:buSzPts val="2020"/>
              <a:buChar char="●"/>
            </a:pPr>
            <a:r>
              <a:rPr lang="fr-FR" sz="1550">
                <a:solidFill>
                  <a:srgbClr val="1D1D1D"/>
                </a:solidFill>
                <a:highlight>
                  <a:srgbClr val="FFFFFF"/>
                </a:highlight>
              </a:rPr>
              <a:t>Carbon cycle</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Pharmaceuticals are among the most carbon-intensive components of healthcare</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global biotechnology and pharmaceutical industry’s carbon footprint is reported to be greater than many other major industries, including forestry, paper, and semiconductors</a:t>
            </a:r>
            <a:endParaRPr sz="1550">
              <a:solidFill>
                <a:srgbClr val="1D1D1D"/>
              </a:solidFill>
              <a:highlight>
                <a:srgbClr val="FFFFFF"/>
              </a:highlight>
            </a:endParaRPr>
          </a:p>
          <a:p>
            <a:pPr marL="0" marR="0" lvl="0" indent="0" algn="l" rtl="0">
              <a:lnSpc>
                <a:spcPct val="100000"/>
              </a:lnSpc>
              <a:spcBef>
                <a:spcPts val="0"/>
              </a:spcBef>
              <a:spcAft>
                <a:spcPts val="0"/>
              </a:spcAft>
              <a:buNone/>
            </a:pPr>
            <a:endParaRPr sz="1550">
              <a:solidFill>
                <a:srgbClr val="1D1D1D"/>
              </a:solidFill>
              <a:highlight>
                <a:srgbClr val="FFFFFF"/>
              </a:highlight>
            </a:endParaRPr>
          </a:p>
          <a:p>
            <a:pPr marL="457200" marR="0" lvl="0" indent="-356870" algn="l" rtl="0">
              <a:lnSpc>
                <a:spcPct val="100000"/>
              </a:lnSpc>
              <a:spcBef>
                <a:spcPts val="0"/>
              </a:spcBef>
              <a:spcAft>
                <a:spcPts val="0"/>
              </a:spcAft>
              <a:buSzPts val="2020"/>
              <a:buChar char="●"/>
            </a:pPr>
            <a:r>
              <a:rPr lang="fr-FR" sz="1550">
                <a:solidFill>
                  <a:srgbClr val="1D1D1D"/>
                </a:solidFill>
                <a:highlight>
                  <a:srgbClr val="FFFFFF"/>
                </a:highlight>
              </a:rPr>
              <a:t>Long term ecosystem changes</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can affect food web dynamics, leading to shifts in species composition</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For example, a decline in fish populations due to hormonal disruption can lead to an overabundance of certain invertebrates, impacting the balance of the ecosystem</a:t>
            </a:r>
            <a:endParaRPr sz="1550">
              <a:solidFill>
                <a:srgbClr val="1D1D1D"/>
              </a:solidFill>
              <a:highlight>
                <a:srgbClr val="FFFFFF"/>
              </a:highlight>
            </a:endParaRPr>
          </a:p>
          <a:p>
            <a:pPr marL="914400" marR="0" lvl="1" indent="-356869" algn="l" rtl="0">
              <a:lnSpc>
                <a:spcPct val="100000"/>
              </a:lnSpc>
              <a:spcBef>
                <a:spcPts val="0"/>
              </a:spcBef>
              <a:spcAft>
                <a:spcPts val="0"/>
              </a:spcAft>
              <a:buSzPts val="2020"/>
              <a:buChar char="○"/>
            </a:pPr>
            <a:r>
              <a:rPr lang="fr-FR" sz="1550">
                <a:solidFill>
                  <a:srgbClr val="1D1D1D"/>
                </a:solidFill>
                <a:highlight>
                  <a:srgbClr val="FFFFFF"/>
                </a:highlight>
              </a:rPr>
              <a:t>These changes can create a less stable ecosystem, making it more vulnerable to other environmental stressors</a:t>
            </a:r>
            <a:endParaRPr sz="1400">
              <a:solidFill>
                <a:srgbClr val="1B1B1B"/>
              </a:solidFill>
              <a:highlight>
                <a:srgbClr val="FFFFFF"/>
              </a:highlight>
              <a:latin typeface="Times New Roman"/>
              <a:ea typeface="Times New Roman"/>
              <a:cs typeface="Times New Roman"/>
              <a:sym typeface="Times New Roman"/>
            </a:endParaRPr>
          </a:p>
        </p:txBody>
      </p:sp>
      <p:sp>
        <p:nvSpPr>
          <p:cNvPr id="436" name="Google Shape;436;g319ca3a809d_0_94"/>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437" name="Google Shape;437;g319ca3a809d_0_94"/>
          <p:cNvSpPr txBox="1">
            <a:spLocks noGrp="1"/>
          </p:cNvSpPr>
          <p:nvPr>
            <p:ph type="sldNum" idx="12"/>
          </p:nvPr>
        </p:nvSpPr>
        <p:spPr>
          <a:xfrm>
            <a:off x="8631238" y="195263"/>
            <a:ext cx="512700" cy="163500"/>
          </a:xfrm>
          <a:prstGeom prst="rect">
            <a:avLst/>
          </a:prstGeom>
          <a:noFill/>
          <a:ln>
            <a:noFill/>
          </a:ln>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29</a:t>
            </a:fld>
            <a:endParaRPr/>
          </a:p>
        </p:txBody>
      </p:sp>
      <p:sp>
        <p:nvSpPr>
          <p:cNvPr id="438" name="Google Shape;438;g319ca3a809d_0_94"/>
          <p:cNvSpPr txBox="1">
            <a:spLocks noGrp="1"/>
          </p:cNvSpPr>
          <p:nvPr>
            <p:ph type="title"/>
          </p:nvPr>
        </p:nvSpPr>
        <p:spPr>
          <a:xfrm>
            <a:off x="904875" y="131025"/>
            <a:ext cx="7611300" cy="425700"/>
          </a:xfrm>
          <a:prstGeom prst="rect">
            <a:avLst/>
          </a:prstGeom>
          <a:noFill/>
          <a:ln>
            <a:noFill/>
          </a:ln>
        </p:spPr>
        <p:txBody>
          <a:bodyPr spcFirstLastPara="1" wrap="square" lIns="180000" tIns="0" rIns="72000" bIns="46800" anchor="t" anchorCtr="0">
            <a:noAutofit/>
          </a:bodyPr>
          <a:lstStyle/>
          <a:p>
            <a:pPr marL="0" lvl="0" indent="0" algn="l" rtl="0">
              <a:lnSpc>
                <a:spcPct val="115000"/>
              </a:lnSpc>
              <a:spcBef>
                <a:spcPts val="1200"/>
              </a:spcBef>
              <a:spcAft>
                <a:spcPts val="1200"/>
              </a:spcAft>
              <a:buNone/>
            </a:pPr>
            <a:r>
              <a:rPr lang="fr-FR" sz="2500">
                <a:solidFill>
                  <a:srgbClr val="000000"/>
                </a:solidFill>
              </a:rPr>
              <a:t>Impacts on Biogeochemical cycles</a:t>
            </a:r>
            <a:endParaRPr sz="2500"/>
          </a:p>
        </p:txBody>
      </p:sp>
      <p:sp>
        <p:nvSpPr>
          <p:cNvPr id="439" name="Google Shape;439;g319ca3a809d_0_94"/>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1b4de714c8_0_69"/>
          <p:cNvSpPr txBox="1">
            <a:spLocks noGrp="1"/>
          </p:cNvSpPr>
          <p:nvPr>
            <p:ph type="body" idx="1"/>
          </p:nvPr>
        </p:nvSpPr>
        <p:spPr>
          <a:xfrm>
            <a:off x="904875" y="1563688"/>
            <a:ext cx="7726500" cy="3386700"/>
          </a:xfrm>
          <a:prstGeom prst="rect">
            <a:avLst/>
          </a:prstGeom>
        </p:spPr>
        <p:txBody>
          <a:bodyPr spcFirstLastPara="1" wrap="square" lIns="180000" tIns="45700" rIns="91425" bIns="45700" anchor="t" anchorCtr="0">
            <a:normAutofit lnSpcReduction="10000"/>
          </a:bodyPr>
          <a:lstStyle/>
          <a:p>
            <a:pPr marL="457200" lvl="0" indent="-331470" algn="l" rtl="0">
              <a:spcBef>
                <a:spcPts val="750"/>
              </a:spcBef>
              <a:spcAft>
                <a:spcPts val="0"/>
              </a:spcAft>
              <a:buSzPts val="1620"/>
              <a:buChar char="➢"/>
            </a:pPr>
            <a:r>
              <a:rPr lang="fr-FR"/>
              <a:t>Used to treat, manage, and prevent health conditions in humans and animals</a:t>
            </a:r>
            <a:endParaRPr/>
          </a:p>
          <a:p>
            <a:pPr marL="0" lvl="0" indent="0" algn="l" rtl="0">
              <a:spcBef>
                <a:spcPts val="750"/>
              </a:spcBef>
              <a:spcAft>
                <a:spcPts val="0"/>
              </a:spcAft>
              <a:buNone/>
            </a:pPr>
            <a:endParaRPr/>
          </a:p>
          <a:p>
            <a:pPr marL="914400" lvl="1" indent="-342900" algn="l" rtl="0">
              <a:spcBef>
                <a:spcPts val="375"/>
              </a:spcBef>
              <a:spcAft>
                <a:spcPts val="0"/>
              </a:spcAft>
              <a:buSzPts val="1800"/>
              <a:buChar char="○"/>
            </a:pPr>
            <a:r>
              <a:rPr lang="fr-FR"/>
              <a:t>Epilepsy: </a:t>
            </a:r>
            <a:r>
              <a:rPr lang="fr-FR" b="1" i="1">
                <a:solidFill>
                  <a:srgbClr val="FF0000"/>
                </a:solidFill>
              </a:rPr>
              <a:t>carbamazepine</a:t>
            </a:r>
            <a:r>
              <a:rPr lang="fr-FR"/>
              <a:t> </a:t>
            </a:r>
            <a:endParaRPr/>
          </a:p>
          <a:p>
            <a:pPr marL="914400" lvl="1" indent="-342900" algn="l" rtl="0">
              <a:spcBef>
                <a:spcPts val="0"/>
              </a:spcBef>
              <a:spcAft>
                <a:spcPts val="0"/>
              </a:spcAft>
              <a:buSzPts val="1800"/>
              <a:buChar char="○"/>
            </a:pPr>
            <a:r>
              <a:rPr lang="fr-FR"/>
              <a:t>Type 2 diabetes: </a:t>
            </a:r>
            <a:r>
              <a:rPr lang="fr-FR" b="1" i="1">
                <a:solidFill>
                  <a:srgbClr val="FF0000"/>
                </a:solidFill>
              </a:rPr>
              <a:t>metformin</a:t>
            </a:r>
            <a:endParaRPr b="1" i="1">
              <a:solidFill>
                <a:srgbClr val="FF0000"/>
              </a:solidFill>
            </a:endParaRPr>
          </a:p>
          <a:p>
            <a:pPr marL="914400" lvl="1" indent="-342900" algn="l" rtl="0">
              <a:spcBef>
                <a:spcPts val="0"/>
              </a:spcBef>
              <a:spcAft>
                <a:spcPts val="0"/>
              </a:spcAft>
              <a:buSzPts val="1800"/>
              <a:buChar char="○"/>
            </a:pPr>
            <a:r>
              <a:rPr lang="fr-FR"/>
              <a:t>Lifestyle consumables: </a:t>
            </a:r>
            <a:r>
              <a:rPr lang="fr-FR" b="1" i="1">
                <a:solidFill>
                  <a:srgbClr val="FF0000"/>
                </a:solidFill>
              </a:rPr>
              <a:t>caffeine</a:t>
            </a:r>
            <a:r>
              <a:rPr lang="fr-FR"/>
              <a:t>, </a:t>
            </a:r>
            <a:r>
              <a:rPr lang="fr-FR" i="1"/>
              <a:t>nicotine </a:t>
            </a:r>
            <a:endParaRPr i="1"/>
          </a:p>
          <a:p>
            <a:pPr marL="914400" lvl="1" indent="-342900" algn="l" rtl="0">
              <a:spcBef>
                <a:spcPts val="0"/>
              </a:spcBef>
              <a:spcAft>
                <a:spcPts val="0"/>
              </a:spcAft>
              <a:buSzPts val="1800"/>
              <a:buChar char="○"/>
            </a:pPr>
            <a:r>
              <a:rPr lang="fr-FR"/>
              <a:t>Painkiller: </a:t>
            </a:r>
            <a:r>
              <a:rPr lang="fr-FR" i="1"/>
              <a:t>paracetamol</a:t>
            </a:r>
            <a:endParaRPr i="1"/>
          </a:p>
          <a:p>
            <a:pPr marL="914400" lvl="1" indent="-342900" algn="l" rtl="0">
              <a:spcBef>
                <a:spcPts val="0"/>
              </a:spcBef>
              <a:spcAft>
                <a:spcPts val="0"/>
              </a:spcAft>
              <a:buSzPts val="1800"/>
              <a:buChar char="○"/>
            </a:pPr>
            <a:r>
              <a:rPr lang="fr-FR"/>
              <a:t>Anti-malarial medicine: </a:t>
            </a:r>
            <a:r>
              <a:rPr lang="fr-FR" i="1"/>
              <a:t>artemisinin </a:t>
            </a:r>
            <a:endParaRPr i="1"/>
          </a:p>
          <a:p>
            <a:pPr marL="0" lvl="0" indent="0" algn="l" rtl="0">
              <a:spcBef>
                <a:spcPts val="750"/>
              </a:spcBef>
              <a:spcAft>
                <a:spcPts val="0"/>
              </a:spcAft>
              <a:buNone/>
            </a:pPr>
            <a:endParaRPr/>
          </a:p>
          <a:p>
            <a:pPr marL="457200" lvl="0" indent="-331470" algn="l" rtl="0">
              <a:spcBef>
                <a:spcPts val="750"/>
              </a:spcBef>
              <a:spcAft>
                <a:spcPts val="0"/>
              </a:spcAft>
              <a:buSzPts val="1620"/>
              <a:buChar char="➢"/>
            </a:pPr>
            <a:r>
              <a:rPr lang="fr-FR" b="1"/>
              <a:t>Active pharmaceutical ingredients (APIs):</a:t>
            </a:r>
            <a:r>
              <a:rPr lang="fr-FR"/>
              <a:t> active components in a pharmaceutical drug that produce the required effect on the body to treat a condition</a:t>
            </a:r>
            <a:endParaRPr/>
          </a:p>
        </p:txBody>
      </p:sp>
      <p:sp>
        <p:nvSpPr>
          <p:cNvPr id="143" name="Google Shape;143;g31b4de714c8_0_69"/>
          <p:cNvSpPr txBox="1">
            <a:spLocks noGrp="1"/>
          </p:cNvSpPr>
          <p:nvPr>
            <p:ph type="title"/>
          </p:nvPr>
        </p:nvSpPr>
        <p:spPr>
          <a:xfrm>
            <a:off x="904875" y="131025"/>
            <a:ext cx="52536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Pharmaceutical compounds</a:t>
            </a:r>
            <a:endParaRPr/>
          </a:p>
        </p:txBody>
      </p:sp>
      <p:sp>
        <p:nvSpPr>
          <p:cNvPr id="144" name="Google Shape;144;g31b4de714c8_0_69"/>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3</a:t>
            </a:fld>
            <a:endParaRPr/>
          </a:p>
        </p:txBody>
      </p:sp>
      <p:sp>
        <p:nvSpPr>
          <p:cNvPr id="145" name="Google Shape;145;g31b4de714c8_0_69"/>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146" name="Google Shape;146;g31b4de714c8_0_69"/>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pic>
        <p:nvPicPr>
          <p:cNvPr id="147" name="Google Shape;147;g31b4de714c8_0_69"/>
          <p:cNvPicPr preferRelativeResize="0"/>
          <p:nvPr/>
        </p:nvPicPr>
        <p:blipFill>
          <a:blip r:embed="rId3">
            <a:alphaModFix amt="31000"/>
          </a:blip>
          <a:stretch>
            <a:fillRect/>
          </a:stretch>
        </p:blipFill>
        <p:spPr>
          <a:xfrm>
            <a:off x="5698650" y="1917950"/>
            <a:ext cx="3445301" cy="1937025"/>
          </a:xfrm>
          <a:prstGeom prst="rect">
            <a:avLst/>
          </a:prstGeom>
          <a:noFill/>
          <a:ln>
            <a:noFill/>
          </a:ln>
        </p:spPr>
      </p:pic>
      <p:sp>
        <p:nvSpPr>
          <p:cNvPr id="148" name="Google Shape;148;g31b4de714c8_0_69"/>
          <p:cNvSpPr txBox="1"/>
          <p:nvPr/>
        </p:nvSpPr>
        <p:spPr>
          <a:xfrm>
            <a:off x="6871200" y="4760900"/>
            <a:ext cx="3234000" cy="3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goal-01.jpg (1366×768)</a:t>
            </a:r>
            <a:endParaRPr sz="7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1b4de714c8_0_54"/>
          <p:cNvSpPr txBox="1">
            <a:spLocks noGrp="1"/>
          </p:cNvSpPr>
          <p:nvPr>
            <p:ph type="body" idx="1"/>
          </p:nvPr>
        </p:nvSpPr>
        <p:spPr>
          <a:xfrm>
            <a:off x="904875" y="1563688"/>
            <a:ext cx="7726500" cy="3386700"/>
          </a:xfrm>
          <a:prstGeom prst="rect">
            <a:avLst/>
          </a:prstGeom>
        </p:spPr>
        <p:txBody>
          <a:bodyPr spcFirstLastPara="1" wrap="square" lIns="180000" tIns="45700" rIns="91425" bIns="45700" anchor="t" anchorCtr="0">
            <a:normAutofit/>
          </a:bodyPr>
          <a:lstStyle/>
          <a:p>
            <a:pPr marL="0" lvl="0" indent="0" algn="l" rtl="0">
              <a:spcBef>
                <a:spcPts val="750"/>
              </a:spcBef>
              <a:spcAft>
                <a:spcPts val="0"/>
              </a:spcAft>
              <a:buNone/>
            </a:pPr>
            <a:endParaRPr/>
          </a:p>
        </p:txBody>
      </p:sp>
      <p:sp>
        <p:nvSpPr>
          <p:cNvPr id="155" name="Google Shape;155;g31b4de714c8_0_54"/>
          <p:cNvSpPr txBox="1">
            <a:spLocks noGrp="1"/>
          </p:cNvSpPr>
          <p:nvPr>
            <p:ph type="title"/>
          </p:nvPr>
        </p:nvSpPr>
        <p:spPr>
          <a:xfrm>
            <a:off x="904875" y="131025"/>
            <a:ext cx="64689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Sustainable Development Goals</a:t>
            </a:r>
            <a:endParaRPr/>
          </a:p>
        </p:txBody>
      </p:sp>
      <p:sp>
        <p:nvSpPr>
          <p:cNvPr id="156" name="Google Shape;156;g31b4de714c8_0_54"/>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4</a:t>
            </a:fld>
            <a:endParaRPr/>
          </a:p>
        </p:txBody>
      </p:sp>
      <p:pic>
        <p:nvPicPr>
          <p:cNvPr id="157" name="Google Shape;157;g31b4de714c8_0_54"/>
          <p:cNvPicPr preferRelativeResize="0"/>
          <p:nvPr/>
        </p:nvPicPr>
        <p:blipFill>
          <a:blip r:embed="rId3">
            <a:alphaModFix/>
          </a:blip>
          <a:stretch>
            <a:fillRect/>
          </a:stretch>
        </p:blipFill>
        <p:spPr>
          <a:xfrm>
            <a:off x="759725" y="997275"/>
            <a:ext cx="8020874" cy="4084876"/>
          </a:xfrm>
          <a:prstGeom prst="rect">
            <a:avLst/>
          </a:prstGeom>
          <a:noFill/>
          <a:ln>
            <a:noFill/>
          </a:ln>
        </p:spPr>
      </p:pic>
      <p:sp>
        <p:nvSpPr>
          <p:cNvPr id="158" name="Google Shape;158;g31b4de714c8_0_54"/>
          <p:cNvSpPr/>
          <p:nvPr/>
        </p:nvSpPr>
        <p:spPr>
          <a:xfrm>
            <a:off x="3363025" y="997275"/>
            <a:ext cx="1480200" cy="1407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9" name="Google Shape;159;g31b4de714c8_0_54"/>
          <p:cNvSpPr/>
          <p:nvPr/>
        </p:nvSpPr>
        <p:spPr>
          <a:xfrm>
            <a:off x="7300400" y="1040050"/>
            <a:ext cx="1480200" cy="1407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g31b4de714c8_0_54"/>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161" name="Google Shape;161;g31b4de714c8_0_54"/>
          <p:cNvSpPr/>
          <p:nvPr/>
        </p:nvSpPr>
        <p:spPr>
          <a:xfrm>
            <a:off x="1998375" y="3631725"/>
            <a:ext cx="1480200" cy="1407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31b4de714c8_0_95"/>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Sources</a:t>
            </a:r>
            <a:endParaRPr/>
          </a:p>
        </p:txBody>
      </p:sp>
      <p:sp>
        <p:nvSpPr>
          <p:cNvPr id="168" name="Google Shape;168;g31b4de714c8_0_95"/>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5</a:t>
            </a:fld>
            <a:endParaRPr/>
          </a:p>
        </p:txBody>
      </p:sp>
      <p:pic>
        <p:nvPicPr>
          <p:cNvPr id="169" name="Google Shape;169;g31b4de714c8_0_95"/>
          <p:cNvPicPr preferRelativeResize="0"/>
          <p:nvPr/>
        </p:nvPicPr>
        <p:blipFill>
          <a:blip r:embed="rId3">
            <a:alphaModFix/>
          </a:blip>
          <a:stretch>
            <a:fillRect/>
          </a:stretch>
        </p:blipFill>
        <p:spPr>
          <a:xfrm>
            <a:off x="2303250" y="525700"/>
            <a:ext cx="4617800" cy="4617800"/>
          </a:xfrm>
          <a:prstGeom prst="rect">
            <a:avLst/>
          </a:prstGeom>
          <a:noFill/>
          <a:ln>
            <a:noFill/>
          </a:ln>
        </p:spPr>
      </p:pic>
      <p:sp>
        <p:nvSpPr>
          <p:cNvPr id="170" name="Google Shape;170;g31b4de714c8_0_95"/>
          <p:cNvSpPr txBox="1"/>
          <p:nvPr/>
        </p:nvSpPr>
        <p:spPr>
          <a:xfrm>
            <a:off x="6021550" y="4862325"/>
            <a:ext cx="2786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Page Rendering Error | OECD iLibrary</a:t>
            </a:r>
            <a:endParaRPr sz="7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31b4de714c8_0_44"/>
          <p:cNvSpPr txBox="1">
            <a:spLocks noGrp="1"/>
          </p:cNvSpPr>
          <p:nvPr>
            <p:ph type="body" idx="1"/>
          </p:nvPr>
        </p:nvSpPr>
        <p:spPr>
          <a:xfrm>
            <a:off x="904875" y="1563700"/>
            <a:ext cx="7400700" cy="3180000"/>
          </a:xfrm>
          <a:prstGeom prst="rect">
            <a:avLst/>
          </a:prstGeom>
        </p:spPr>
        <p:txBody>
          <a:bodyPr spcFirstLastPara="1" wrap="square" lIns="180000" tIns="45700" rIns="91425" bIns="45700" anchor="t" anchorCtr="0">
            <a:normAutofit/>
          </a:bodyPr>
          <a:lstStyle/>
          <a:p>
            <a:pPr marL="0" lvl="0" indent="0" algn="just" rtl="0">
              <a:spcBef>
                <a:spcPts val="750"/>
              </a:spcBef>
              <a:spcAft>
                <a:spcPts val="0"/>
              </a:spcAft>
              <a:buNone/>
            </a:pPr>
            <a:r>
              <a:rPr lang="fr-FR" i="1"/>
              <a:t>"Typically, what happens is, we take these chemicals, they have some desired effects on us and then they </a:t>
            </a:r>
            <a:r>
              <a:rPr lang="fr-FR" b="1" i="1"/>
              <a:t>leave our bodies</a:t>
            </a:r>
            <a:r>
              <a:rPr lang="fr-FR" i="1"/>
              <a:t>," </a:t>
            </a:r>
            <a:endParaRPr i="1"/>
          </a:p>
          <a:p>
            <a:pPr marL="0" lvl="0" indent="0" algn="just" rtl="0">
              <a:spcBef>
                <a:spcPts val="750"/>
              </a:spcBef>
              <a:spcAft>
                <a:spcPts val="0"/>
              </a:spcAft>
              <a:buNone/>
            </a:pPr>
            <a:endParaRPr i="1"/>
          </a:p>
          <a:p>
            <a:pPr marL="0" lvl="0" indent="0" algn="just" rtl="0">
              <a:spcBef>
                <a:spcPts val="750"/>
              </a:spcBef>
              <a:spcAft>
                <a:spcPts val="0"/>
              </a:spcAft>
              <a:buNone/>
            </a:pPr>
            <a:r>
              <a:rPr lang="fr-FR" i="1"/>
              <a:t>"What we know now is that even the most modern efficient wastewater treatment plants </a:t>
            </a:r>
            <a:r>
              <a:rPr lang="fr-FR" b="1" i="1"/>
              <a:t>aren't completely capable of degrading</a:t>
            </a:r>
            <a:r>
              <a:rPr lang="fr-FR" i="1"/>
              <a:t> these compounds before they end up in rivers or lakes."</a:t>
            </a:r>
            <a:endParaRPr i="1"/>
          </a:p>
          <a:p>
            <a:pPr marL="0" lvl="0" indent="0" algn="just" rtl="0">
              <a:spcBef>
                <a:spcPts val="750"/>
              </a:spcBef>
              <a:spcAft>
                <a:spcPts val="0"/>
              </a:spcAft>
              <a:buNone/>
            </a:pPr>
            <a:endParaRPr i="1"/>
          </a:p>
          <a:p>
            <a:pPr marL="0" lvl="0" indent="0" algn="just" rtl="0">
              <a:spcBef>
                <a:spcPts val="750"/>
              </a:spcBef>
              <a:spcAft>
                <a:spcPts val="0"/>
              </a:spcAft>
              <a:buNone/>
            </a:pPr>
            <a:r>
              <a:rPr lang="fr-FR"/>
              <a:t>Dr John Wilkinson, who led the research, BBC News.</a:t>
            </a:r>
            <a:endParaRPr/>
          </a:p>
        </p:txBody>
      </p:sp>
      <p:sp>
        <p:nvSpPr>
          <p:cNvPr id="177" name="Google Shape;177;g31b4de714c8_0_44"/>
          <p:cNvSpPr txBox="1">
            <a:spLocks noGrp="1"/>
          </p:cNvSpPr>
          <p:nvPr>
            <p:ph type="title"/>
          </p:nvPr>
        </p:nvSpPr>
        <p:spPr>
          <a:xfrm>
            <a:off x="904875" y="131025"/>
            <a:ext cx="45045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PNAS’ recent study on APIs (</a:t>
            </a:r>
            <a:r>
              <a:rPr lang="fr-FR" i="1"/>
              <a:t>2022</a:t>
            </a:r>
            <a:r>
              <a:rPr lang="fr-FR"/>
              <a:t>)</a:t>
            </a:r>
            <a:endParaRPr/>
          </a:p>
        </p:txBody>
      </p:sp>
      <p:sp>
        <p:nvSpPr>
          <p:cNvPr id="178" name="Google Shape;178;g31b4de714c8_0_44"/>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6</a:t>
            </a:fld>
            <a:endParaRPr/>
          </a:p>
        </p:txBody>
      </p:sp>
      <p:sp>
        <p:nvSpPr>
          <p:cNvPr id="179" name="Google Shape;179;g31b4de714c8_0_44"/>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180" name="Google Shape;180;g31b4de714c8_0_44"/>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1b4de714c8_0_30"/>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Problems found on site</a:t>
            </a:r>
            <a:endParaRPr/>
          </a:p>
        </p:txBody>
      </p:sp>
      <p:sp>
        <p:nvSpPr>
          <p:cNvPr id="187" name="Google Shape;187;g31b4de714c8_0_30"/>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None/>
            </a:pPr>
            <a:fld id="{00000000-1234-1234-1234-123412341234}" type="slidenum">
              <a:rPr lang="fr-FR"/>
              <a:t>7</a:t>
            </a:fld>
            <a:endParaRPr/>
          </a:p>
        </p:txBody>
      </p:sp>
      <p:pic>
        <p:nvPicPr>
          <p:cNvPr id="188" name="Google Shape;188;g31b4de714c8_0_30"/>
          <p:cNvPicPr preferRelativeResize="0"/>
          <p:nvPr/>
        </p:nvPicPr>
        <p:blipFill>
          <a:blip r:embed="rId3">
            <a:alphaModFix/>
          </a:blip>
          <a:stretch>
            <a:fillRect/>
          </a:stretch>
        </p:blipFill>
        <p:spPr>
          <a:xfrm>
            <a:off x="3390425" y="525700"/>
            <a:ext cx="4617800" cy="4617800"/>
          </a:xfrm>
          <a:prstGeom prst="rect">
            <a:avLst/>
          </a:prstGeom>
          <a:noFill/>
          <a:ln>
            <a:noFill/>
          </a:ln>
        </p:spPr>
      </p:pic>
      <p:sp>
        <p:nvSpPr>
          <p:cNvPr id="189" name="Google Shape;189;g31b4de714c8_0_30"/>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190" name="Google Shape;190;g31b4de714c8_0_30"/>
          <p:cNvSpPr/>
          <p:nvPr/>
        </p:nvSpPr>
        <p:spPr>
          <a:xfrm>
            <a:off x="5911913" y="2657875"/>
            <a:ext cx="813000" cy="804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g31b4de714c8_0_30"/>
          <p:cNvSpPr/>
          <p:nvPr/>
        </p:nvSpPr>
        <p:spPr>
          <a:xfrm>
            <a:off x="6679738" y="2657875"/>
            <a:ext cx="813000" cy="804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g31b4de714c8_0_30"/>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193" name="Google Shape;193;g31b4de714c8_0_30"/>
          <p:cNvSpPr txBox="1"/>
          <p:nvPr/>
        </p:nvSpPr>
        <p:spPr>
          <a:xfrm>
            <a:off x="6752425" y="4862325"/>
            <a:ext cx="2786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Page Rendering Error | OECD iLibrary</a:t>
            </a:r>
            <a:endParaRPr sz="700">
              <a:solidFill>
                <a:schemeClr val="dk1"/>
              </a:solidFill>
            </a:endParaRPr>
          </a:p>
        </p:txBody>
      </p:sp>
      <p:sp>
        <p:nvSpPr>
          <p:cNvPr id="194" name="Google Shape;194;g31b4de714c8_0_30"/>
          <p:cNvSpPr/>
          <p:nvPr/>
        </p:nvSpPr>
        <p:spPr>
          <a:xfrm>
            <a:off x="5155928" y="2738000"/>
            <a:ext cx="1006500" cy="992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1b4de714c8_0_112"/>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Other results of the study </a:t>
            </a:r>
            <a:endParaRPr/>
          </a:p>
        </p:txBody>
      </p:sp>
      <p:sp>
        <p:nvSpPr>
          <p:cNvPr id="201" name="Google Shape;201;g31b4de714c8_0_112"/>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8</a:t>
            </a:fld>
            <a:endParaRPr/>
          </a:p>
        </p:txBody>
      </p:sp>
      <p:pic>
        <p:nvPicPr>
          <p:cNvPr id="202" name="Google Shape;202;g31b4de714c8_0_112"/>
          <p:cNvPicPr preferRelativeResize="0"/>
          <p:nvPr/>
        </p:nvPicPr>
        <p:blipFill>
          <a:blip r:embed="rId3">
            <a:alphaModFix/>
          </a:blip>
          <a:stretch>
            <a:fillRect/>
          </a:stretch>
        </p:blipFill>
        <p:spPr>
          <a:xfrm>
            <a:off x="3356423" y="818151"/>
            <a:ext cx="5536749" cy="4217750"/>
          </a:xfrm>
          <a:prstGeom prst="rect">
            <a:avLst/>
          </a:prstGeom>
          <a:noFill/>
          <a:ln>
            <a:noFill/>
          </a:ln>
        </p:spPr>
      </p:pic>
      <p:sp>
        <p:nvSpPr>
          <p:cNvPr id="203" name="Google Shape;203;g31b4de714c8_0_112"/>
          <p:cNvSpPr/>
          <p:nvPr/>
        </p:nvSpPr>
        <p:spPr>
          <a:xfrm>
            <a:off x="4098276" y="4079150"/>
            <a:ext cx="1146600" cy="813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g31b4de714c8_0_112"/>
          <p:cNvSpPr txBox="1"/>
          <p:nvPr/>
        </p:nvSpPr>
        <p:spPr>
          <a:xfrm>
            <a:off x="355325" y="1655625"/>
            <a:ext cx="2961900" cy="201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375"/>
              </a:spcBef>
              <a:spcAft>
                <a:spcPts val="0"/>
              </a:spcAft>
              <a:buNone/>
            </a:pPr>
            <a:r>
              <a:rPr lang="fr-FR" sz="1600">
                <a:solidFill>
                  <a:schemeClr val="dk1"/>
                </a:solidFill>
              </a:rPr>
              <a:t>Epilepsy: </a:t>
            </a:r>
            <a:r>
              <a:rPr lang="fr-FR" sz="1600" b="1" i="1">
                <a:solidFill>
                  <a:srgbClr val="FF0000"/>
                </a:solidFill>
              </a:rPr>
              <a:t>carbamazepine</a:t>
            </a:r>
            <a:r>
              <a:rPr lang="fr-FR" sz="1600">
                <a:solidFill>
                  <a:schemeClr val="dk1"/>
                </a:solidFill>
              </a:rPr>
              <a:t> </a:t>
            </a:r>
            <a:endParaRPr sz="1600">
              <a:solidFill>
                <a:schemeClr val="dk1"/>
              </a:solidFill>
            </a:endParaRPr>
          </a:p>
          <a:p>
            <a:pPr marL="0" lvl="0" indent="0" algn="l" rtl="0">
              <a:lnSpc>
                <a:spcPct val="90000"/>
              </a:lnSpc>
              <a:spcBef>
                <a:spcPts val="375"/>
              </a:spcBef>
              <a:spcAft>
                <a:spcPts val="0"/>
              </a:spcAft>
              <a:buNone/>
            </a:pPr>
            <a:r>
              <a:rPr lang="fr-FR" sz="1600">
                <a:solidFill>
                  <a:schemeClr val="dk1"/>
                </a:solidFill>
              </a:rPr>
              <a:t>Type 2 diabetes: </a:t>
            </a:r>
            <a:r>
              <a:rPr lang="fr-FR" sz="1600" b="1" i="1">
                <a:solidFill>
                  <a:srgbClr val="FF0000"/>
                </a:solidFill>
              </a:rPr>
              <a:t>metformin</a:t>
            </a:r>
            <a:endParaRPr sz="1600" b="1" i="1">
              <a:solidFill>
                <a:srgbClr val="FF0000"/>
              </a:solidFill>
            </a:endParaRPr>
          </a:p>
          <a:p>
            <a:pPr marL="0" lvl="0" indent="0" algn="l" rtl="0">
              <a:lnSpc>
                <a:spcPct val="90000"/>
              </a:lnSpc>
              <a:spcBef>
                <a:spcPts val="375"/>
              </a:spcBef>
              <a:spcAft>
                <a:spcPts val="0"/>
              </a:spcAft>
              <a:buNone/>
            </a:pPr>
            <a:r>
              <a:rPr lang="fr-FR" sz="1600">
                <a:solidFill>
                  <a:schemeClr val="dk1"/>
                </a:solidFill>
              </a:rPr>
              <a:t>Lifestyle consumables: </a:t>
            </a:r>
            <a:r>
              <a:rPr lang="fr-FR" sz="1600" b="1" i="1">
                <a:solidFill>
                  <a:srgbClr val="FF0000"/>
                </a:solidFill>
              </a:rPr>
              <a:t>caffeine</a:t>
            </a:r>
            <a:r>
              <a:rPr lang="fr-FR" sz="1600">
                <a:solidFill>
                  <a:schemeClr val="dk1"/>
                </a:solidFill>
              </a:rPr>
              <a:t>, </a:t>
            </a:r>
            <a:r>
              <a:rPr lang="fr-FR" sz="1600" i="1">
                <a:solidFill>
                  <a:schemeClr val="dk1"/>
                </a:solidFill>
              </a:rPr>
              <a:t>nicotine </a:t>
            </a:r>
            <a:endParaRPr sz="1600" i="1">
              <a:solidFill>
                <a:schemeClr val="dk1"/>
              </a:solidFill>
            </a:endParaRPr>
          </a:p>
          <a:p>
            <a:pPr marL="0" lvl="0" indent="0" algn="l" rtl="0">
              <a:lnSpc>
                <a:spcPct val="90000"/>
              </a:lnSpc>
              <a:spcBef>
                <a:spcPts val="375"/>
              </a:spcBef>
              <a:spcAft>
                <a:spcPts val="0"/>
              </a:spcAft>
              <a:buNone/>
            </a:pPr>
            <a:r>
              <a:rPr lang="fr-FR" sz="1600">
                <a:solidFill>
                  <a:schemeClr val="dk1"/>
                </a:solidFill>
              </a:rPr>
              <a:t>Painkiller: </a:t>
            </a:r>
            <a:r>
              <a:rPr lang="fr-FR" sz="1600" i="1">
                <a:solidFill>
                  <a:schemeClr val="dk1"/>
                </a:solidFill>
              </a:rPr>
              <a:t>paracetamol</a:t>
            </a:r>
            <a:endParaRPr sz="1600" i="1">
              <a:solidFill>
                <a:schemeClr val="dk1"/>
              </a:solidFill>
            </a:endParaRPr>
          </a:p>
          <a:p>
            <a:pPr marL="457200" lvl="0" indent="0" algn="l" rtl="0">
              <a:lnSpc>
                <a:spcPct val="90000"/>
              </a:lnSpc>
              <a:spcBef>
                <a:spcPts val="375"/>
              </a:spcBef>
              <a:spcAft>
                <a:spcPts val="0"/>
              </a:spcAft>
              <a:buNone/>
            </a:pPr>
            <a:endParaRPr sz="1800">
              <a:solidFill>
                <a:schemeClr val="dk1"/>
              </a:solidFill>
            </a:endParaRPr>
          </a:p>
        </p:txBody>
      </p:sp>
      <p:sp>
        <p:nvSpPr>
          <p:cNvPr id="205" name="Google Shape;205;g31b4de714c8_0_112"/>
          <p:cNvSpPr/>
          <p:nvPr/>
        </p:nvSpPr>
        <p:spPr>
          <a:xfrm>
            <a:off x="94925" y="1328200"/>
            <a:ext cx="3261492" cy="2009988"/>
          </a:xfrm>
          <a:prstGeom prst="clou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g31b4de714c8_0_112"/>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207" name="Google Shape;207;g31b4de714c8_0_112"/>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208" name="Google Shape;208;g31b4de714c8_0_112"/>
          <p:cNvSpPr txBox="1"/>
          <p:nvPr/>
        </p:nvSpPr>
        <p:spPr>
          <a:xfrm>
            <a:off x="5619575" y="4935400"/>
            <a:ext cx="2961900" cy="16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4"/>
              </a:rPr>
              <a:t>Pharmaceutical pollution of the world’s rivers</a:t>
            </a:r>
            <a:endParaRPr sz="7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1b4de714c8_0_135"/>
          <p:cNvSpPr txBox="1">
            <a:spLocks noGrp="1"/>
          </p:cNvSpPr>
          <p:nvPr>
            <p:ph type="sldNum" idx="12"/>
          </p:nvPr>
        </p:nvSpPr>
        <p:spPr>
          <a:xfrm>
            <a:off x="8631238" y="195263"/>
            <a:ext cx="512700" cy="163500"/>
          </a:xfrm>
          <a:prstGeom prst="rect">
            <a:avLst/>
          </a:prstGeom>
        </p:spPr>
        <p:txBody>
          <a:bodyPr spcFirstLastPara="1" wrap="square" lIns="90000" tIns="0" rIns="90000" bIns="0" anchor="t" anchorCtr="0">
            <a:noAutofit/>
          </a:bodyPr>
          <a:lstStyle/>
          <a:p>
            <a:pPr marL="0" lvl="0" indent="0" algn="ctr" rtl="0">
              <a:spcBef>
                <a:spcPts val="0"/>
              </a:spcBef>
              <a:spcAft>
                <a:spcPts val="0"/>
              </a:spcAft>
              <a:buClr>
                <a:srgbClr val="000000"/>
              </a:buClr>
              <a:buFont typeface="Arial"/>
              <a:buNone/>
            </a:pPr>
            <a:fld id="{00000000-1234-1234-1234-123412341234}" type="slidenum">
              <a:rPr lang="fr-FR"/>
              <a:t>9</a:t>
            </a:fld>
            <a:endParaRPr/>
          </a:p>
        </p:txBody>
      </p:sp>
      <p:sp>
        <p:nvSpPr>
          <p:cNvPr id="215" name="Google Shape;215;g31b4de714c8_0_135"/>
          <p:cNvSpPr txBox="1">
            <a:spLocks noGrp="1"/>
          </p:cNvSpPr>
          <p:nvPr>
            <p:ph type="title"/>
          </p:nvPr>
        </p:nvSpPr>
        <p:spPr>
          <a:xfrm>
            <a:off x="904875" y="131032"/>
            <a:ext cx="3667200" cy="1072800"/>
          </a:xfrm>
          <a:prstGeom prst="rect">
            <a:avLst/>
          </a:prstGeom>
        </p:spPr>
        <p:txBody>
          <a:bodyPr spcFirstLastPara="1" wrap="square" lIns="180000" tIns="0" rIns="72000" bIns="46800" anchor="t" anchorCtr="0">
            <a:normAutofit/>
          </a:bodyPr>
          <a:lstStyle/>
          <a:p>
            <a:pPr marL="0" lvl="0" indent="0" algn="l" rtl="0">
              <a:spcBef>
                <a:spcPts val="0"/>
              </a:spcBef>
              <a:spcAft>
                <a:spcPts val="0"/>
              </a:spcAft>
              <a:buNone/>
            </a:pPr>
            <a:r>
              <a:rPr lang="fr-FR"/>
              <a:t>Other results of the study </a:t>
            </a:r>
            <a:endParaRPr/>
          </a:p>
        </p:txBody>
      </p:sp>
      <p:pic>
        <p:nvPicPr>
          <p:cNvPr id="216" name="Google Shape;216;g31b4de714c8_0_135"/>
          <p:cNvPicPr preferRelativeResize="0"/>
          <p:nvPr/>
        </p:nvPicPr>
        <p:blipFill>
          <a:blip r:embed="rId3">
            <a:alphaModFix/>
          </a:blip>
          <a:stretch>
            <a:fillRect/>
          </a:stretch>
        </p:blipFill>
        <p:spPr>
          <a:xfrm>
            <a:off x="1214438" y="1203832"/>
            <a:ext cx="6715125" cy="2933700"/>
          </a:xfrm>
          <a:prstGeom prst="rect">
            <a:avLst/>
          </a:prstGeom>
          <a:noFill/>
          <a:ln>
            <a:noFill/>
          </a:ln>
        </p:spPr>
      </p:pic>
      <p:pic>
        <p:nvPicPr>
          <p:cNvPr id="217" name="Google Shape;217;g31b4de714c8_0_135"/>
          <p:cNvPicPr preferRelativeResize="0"/>
          <p:nvPr/>
        </p:nvPicPr>
        <p:blipFill>
          <a:blip r:embed="rId4">
            <a:alphaModFix/>
          </a:blip>
          <a:stretch>
            <a:fillRect/>
          </a:stretch>
        </p:blipFill>
        <p:spPr>
          <a:xfrm>
            <a:off x="2095500" y="3902075"/>
            <a:ext cx="5219700" cy="1019175"/>
          </a:xfrm>
          <a:prstGeom prst="rect">
            <a:avLst/>
          </a:prstGeom>
          <a:noFill/>
          <a:ln>
            <a:noFill/>
          </a:ln>
        </p:spPr>
      </p:pic>
      <p:sp>
        <p:nvSpPr>
          <p:cNvPr id="218" name="Google Shape;218;g31b4de714c8_0_135"/>
          <p:cNvSpPr txBox="1">
            <a:spLocks noGrp="1"/>
          </p:cNvSpPr>
          <p:nvPr>
            <p:ph type="dt" idx="10"/>
          </p:nvPr>
        </p:nvSpPr>
        <p:spPr>
          <a:xfrm rot="-5400000">
            <a:off x="-1221499" y="2778490"/>
            <a:ext cx="3341100" cy="911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Pharmaceutical pollution of the world’s rivers</a:t>
            </a:r>
            <a:endParaRPr/>
          </a:p>
        </p:txBody>
      </p:sp>
      <p:sp>
        <p:nvSpPr>
          <p:cNvPr id="219" name="Google Shape;219;g31b4de714c8_0_135"/>
          <p:cNvSpPr txBox="1">
            <a:spLocks noGrp="1"/>
          </p:cNvSpPr>
          <p:nvPr>
            <p:ph type="ftr" idx="11"/>
          </p:nvPr>
        </p:nvSpPr>
        <p:spPr>
          <a:xfrm rot="-5400000">
            <a:off x="7115938" y="1874075"/>
            <a:ext cx="3543300" cy="512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t>Marit</a:t>
            </a:r>
            <a:endParaRPr/>
          </a:p>
        </p:txBody>
      </p:sp>
      <p:sp>
        <p:nvSpPr>
          <p:cNvPr id="220" name="Google Shape;220;g31b4de714c8_0_135"/>
          <p:cNvSpPr txBox="1"/>
          <p:nvPr/>
        </p:nvSpPr>
        <p:spPr>
          <a:xfrm>
            <a:off x="6182050" y="4921250"/>
            <a:ext cx="2961900" cy="16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700">
                <a:solidFill>
                  <a:schemeClr val="dk1"/>
                </a:solidFill>
              </a:rPr>
              <a:t>Source: </a:t>
            </a:r>
            <a:r>
              <a:rPr lang="fr-FR" sz="700" u="sng">
                <a:solidFill>
                  <a:schemeClr val="hlink"/>
                </a:solidFill>
                <a:hlinkClick r:id="rId5"/>
              </a:rPr>
              <a:t>Pharmaceutical pollution of the world’s rivers</a:t>
            </a:r>
            <a:endParaRPr sz="700">
              <a:solidFill>
                <a:schemeClr val="dk1"/>
              </a:solidFill>
            </a:endParaRPr>
          </a:p>
        </p:txBody>
      </p:sp>
      <p:sp>
        <p:nvSpPr>
          <p:cNvPr id="221" name="Google Shape;221;g31b4de714c8_0_135"/>
          <p:cNvSpPr/>
          <p:nvPr/>
        </p:nvSpPr>
        <p:spPr>
          <a:xfrm>
            <a:off x="2138825" y="4241075"/>
            <a:ext cx="977400" cy="338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 name="Google Shape;222;g31b4de714c8_0_135"/>
          <p:cNvSpPr/>
          <p:nvPr/>
        </p:nvSpPr>
        <p:spPr>
          <a:xfrm>
            <a:off x="4277198" y="4241075"/>
            <a:ext cx="783600" cy="338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2334</Words>
  <Application>Microsoft Office PowerPoint</Application>
  <PresentationFormat>On-screen Show (16:9)</PresentationFormat>
  <Paragraphs>312</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Noto Sans Symbols</vt:lpstr>
      <vt:lpstr>Times New Roman</vt:lpstr>
      <vt:lpstr>Georgia</vt:lpstr>
      <vt:lpstr>Roboto</vt:lpstr>
      <vt:lpstr>Libre Franklin</vt:lpstr>
      <vt:lpstr>Arial</vt:lpstr>
      <vt:lpstr>Thème Office</vt:lpstr>
      <vt:lpstr>Pharmaceutical pollution of the world’s rivers</vt:lpstr>
      <vt:lpstr>Agenda</vt:lpstr>
      <vt:lpstr>Pharmaceutical compounds</vt:lpstr>
      <vt:lpstr>Sustainable Development Goals</vt:lpstr>
      <vt:lpstr>Sources</vt:lpstr>
      <vt:lpstr>PNAS’ recent study on APIs (2022)</vt:lpstr>
      <vt:lpstr>Problems found on site</vt:lpstr>
      <vt:lpstr>Other results of the study </vt:lpstr>
      <vt:lpstr>Other results of the study </vt:lpstr>
      <vt:lpstr>Influence of hydrological and physical aspects</vt:lpstr>
      <vt:lpstr>Socioeconomics of Pharmaceutical Pollution Linked to income levels, Socioeconomic disparities in healthcare and infrastructure </vt:lpstr>
      <vt:lpstr>Socioeconomics of Pharmaceutical Pollution Types of pharmaceuticals in rivers reflect socioeconomic trends</vt:lpstr>
      <vt:lpstr>Socioeconomics of Pharmaceutical Pollution Conclusion</vt:lpstr>
      <vt:lpstr>Health Impact</vt:lpstr>
      <vt:lpstr>Impacts on Ecosystems</vt:lpstr>
      <vt:lpstr>Biogeochemical cycles - N</vt:lpstr>
      <vt:lpstr>Biogeochemical cycles - C</vt:lpstr>
      <vt:lpstr>Biogeochemical cycles - O</vt:lpstr>
      <vt:lpstr>Foodweb impacts</vt:lpstr>
      <vt:lpstr>Solutions and call for action</vt:lpstr>
      <vt:lpstr>Solutions and call for action </vt:lpstr>
      <vt:lpstr>Conclusion</vt:lpstr>
      <vt:lpstr>Thank you for your attention ! </vt:lpstr>
      <vt:lpstr>Sources and Literature</vt:lpstr>
      <vt:lpstr>Sources and Literature</vt:lpstr>
      <vt:lpstr>Citations</vt:lpstr>
      <vt:lpstr>PowerPoint Presentation</vt:lpstr>
      <vt:lpstr>Impacts on Biogeochemical cycles</vt:lpstr>
      <vt:lpstr>Impacts on Biogeochemical cycles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Utilisateur Microsoft Office</dc:creator>
  <cp:lastModifiedBy>Lorenzo Prato</cp:lastModifiedBy>
  <cp:revision>1</cp:revision>
  <dcterms:created xsi:type="dcterms:W3CDTF">2019-04-02T06:24:35Z</dcterms:created>
  <dcterms:modified xsi:type="dcterms:W3CDTF">2024-12-11T10:58:25Z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0x0101001BFC127AB4946248A5685C1F92D54FFE</vt:lpwstr>
  </property>
</Properties>
</file>